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9"/>
  </p:handoutMasterIdLst>
  <p:sldIdLst>
    <p:sldId id="287" r:id="rId3"/>
    <p:sldId id="295" r:id="rId5"/>
    <p:sldId id="296" r:id="rId6"/>
    <p:sldId id="331" r:id="rId7"/>
    <p:sldId id="332" r:id="rId8"/>
    <p:sldId id="297" r:id="rId9"/>
    <p:sldId id="330" r:id="rId10"/>
    <p:sldId id="298" r:id="rId11"/>
    <p:sldId id="299" r:id="rId12"/>
    <p:sldId id="300" r:id="rId13"/>
    <p:sldId id="301" r:id="rId14"/>
    <p:sldId id="302" r:id="rId15"/>
    <p:sldId id="303" r:id="rId16"/>
    <p:sldId id="304" r:id="rId17"/>
    <p:sldId id="307" r:id="rId18"/>
    <p:sldId id="308" r:id="rId19"/>
    <p:sldId id="309" r:id="rId20"/>
    <p:sldId id="310" r:id="rId21"/>
    <p:sldId id="311" r:id="rId22"/>
    <p:sldId id="312" r:id="rId23"/>
    <p:sldId id="313" r:id="rId24"/>
    <p:sldId id="315" r:id="rId25"/>
    <p:sldId id="319" r:id="rId26"/>
    <p:sldId id="320" r:id="rId27"/>
    <p:sldId id="333" r:id="rId28"/>
    <p:sldId id="321" r:id="rId29"/>
    <p:sldId id="334" r:id="rId30"/>
    <p:sldId id="322" r:id="rId31"/>
    <p:sldId id="323" r:id="rId32"/>
    <p:sldId id="324" r:id="rId33"/>
    <p:sldId id="325" r:id="rId34"/>
    <p:sldId id="326" r:id="rId35"/>
    <p:sldId id="327" r:id="rId36"/>
    <p:sldId id="329" r:id="rId37"/>
    <p:sldId id="294" r:id="rId38"/>
  </p:sldIdLst>
  <p:sldSz cx="18288000" cy="10287000"/>
  <p:notesSz cx="6858000" cy="9144000"/>
  <p:embeddedFontLst>
    <p:embeddedFont>
      <p:font typeface="Calibri" panose="020F0502020204030204" pitchFamily="34" charset="0"/>
      <p:regular r:id="rId43"/>
    </p:embeddedFont>
    <p:embeddedFont>
      <p:font typeface="Calibri Light" panose="020F0302020204030204" charset="0"/>
      <p:regular r:id="rId44"/>
      <p: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6" userDrawn="1">
          <p15:clr>
            <a:srgbClr val="A4A3A4"/>
          </p15:clr>
        </p15:guide>
        <p15:guide id="2" pos="49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varScale="1">
        <p:scale>
          <a:sx n="55" d="100"/>
          <a:sy n="55" d="100"/>
        </p:scale>
        <p:origin x="-658" y="-96"/>
      </p:cViewPr>
      <p:guideLst>
        <p:guide orient="horz" pos="2106"/>
        <p:guide pos="4909"/>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C21569-787D-4B28-BF58-C15BD049FF4C}"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FC48DB-39AD-497D-8330-7463C2179DE1}"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02672" y="2009983"/>
            <a:ext cx="17415164" cy="3112135"/>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10214CS601 </a:t>
            </a:r>
            <a:r>
              <a:rPr lang="en-IN" sz="2000" b="1" spc="-5" dirty="0">
                <a:latin typeface="Times New Roman" panose="02020603050405020304" pitchFamily="18" charset="0"/>
                <a:cs typeface="Times New Roman" panose="02020603050405020304" pitchFamily="18" charset="0"/>
              </a:rPr>
              <a:t>MINOR PROJECT -1</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SUMMER </a:t>
            </a:r>
            <a:r>
              <a:rPr lang="en-IN" sz="2000" b="1" spc="-5" dirty="0" smtClean="0">
                <a:latin typeface="Times New Roman" panose="02020603050405020304" pitchFamily="18" charset="0"/>
                <a:cs typeface="Times New Roman" panose="02020603050405020304" pitchFamily="18" charset="0"/>
              </a:rPr>
              <a:t>SEMESTER(2025-2026)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400" b="1" spc="-5" dirty="0" smtClean="0">
                <a:latin typeface="Times New Roman" panose="02020603050405020304" pitchFamily="18" charset="0"/>
                <a:cs typeface="Times New Roman" panose="02020603050405020304" pitchFamily="18" charset="0"/>
              </a:rPr>
              <a:t>REVIEW-II</a:t>
            </a:r>
            <a:endParaRPr lang="en-IN" sz="24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t>
            </a:r>
            <a:r>
              <a:rPr lang="en-US" altLang="en-US" sz="2800" b="1" spc="-5" dirty="0">
                <a:latin typeface="Times New Roman" panose="02020603050405020304" pitchFamily="18" charset="0"/>
                <a:cs typeface="Times New Roman" panose="02020603050405020304" pitchFamily="18" charset="0"/>
              </a:rPr>
              <a:t>Real-Time Emotion-Based Music Recommendation Web App</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014730"/>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1.</a:t>
            </a:r>
            <a:r>
              <a:rPr lang="en-US" altLang="en-IN" sz="2000" dirty="0">
                <a:latin typeface="Times New Roman" panose="02020603050405020304" pitchFamily="18" charset="0"/>
                <a:cs typeface="Times New Roman" panose="02020603050405020304" pitchFamily="18" charset="0"/>
              </a:rPr>
              <a:t>PAPAREDDY ABITHA </a:t>
            </a:r>
            <a:r>
              <a:rPr lang="en-IN" sz="2000" dirty="0">
                <a:latin typeface="Times New Roman" panose="02020603050405020304" pitchFamily="18" charset="0"/>
                <a:cs typeface="Times New Roman" panose="02020603050405020304" pitchFamily="18" charset="0"/>
              </a:rPr>
              <a:t> (VTU </a:t>
            </a:r>
            <a:r>
              <a:rPr lang="en-US" altLang="en-IN" sz="2000" dirty="0">
                <a:latin typeface="Times New Roman" panose="02020603050405020304" pitchFamily="18" charset="0"/>
                <a:cs typeface="Times New Roman" panose="02020603050405020304" pitchFamily="18" charset="0"/>
              </a:rPr>
              <a:t>24593</a:t>
            </a:r>
            <a:r>
              <a:rPr lang="en-IN" sz="2000" dirty="0">
                <a:latin typeface="Times New Roman" panose="02020603050405020304" pitchFamily="18" charset="0"/>
                <a:cs typeface="Times New Roman" panose="02020603050405020304" pitchFamily="18" charset="0"/>
              </a:rPr>
              <a:t>)(</a:t>
            </a:r>
            <a:r>
              <a:rPr lang="en-US" altLang="en-IN" sz="2000" dirty="0">
                <a:latin typeface="Times New Roman" panose="02020603050405020304" pitchFamily="18" charset="0"/>
                <a:cs typeface="Times New Roman" panose="02020603050405020304" pitchFamily="18" charset="0"/>
              </a:rPr>
              <a:t>23UECS1167</a:t>
            </a:r>
            <a:r>
              <a:rPr lang="en-IN"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a:t>
            </a:r>
            <a:r>
              <a:rPr lang="en-US" altLang="en-IN" sz="2000" dirty="0">
                <a:latin typeface="Times New Roman" panose="02020603050405020304" pitchFamily="18" charset="0"/>
                <a:cs typeface="Times New Roman" panose="02020603050405020304" pitchFamily="18" charset="0"/>
              </a:rPr>
              <a:t>PEMMASANI SWATHI</a:t>
            </a:r>
            <a:r>
              <a:rPr lang="en-IN" sz="2000" dirty="0">
                <a:latin typeface="Times New Roman" panose="02020603050405020304" pitchFamily="18" charset="0"/>
                <a:cs typeface="Times New Roman" panose="02020603050405020304" pitchFamily="18" charset="0"/>
              </a:rPr>
              <a:t> (VTU </a:t>
            </a:r>
            <a:r>
              <a:rPr lang="en-US" altLang="en-IN" sz="2000" dirty="0">
                <a:latin typeface="Times New Roman" panose="02020603050405020304" pitchFamily="18" charset="0"/>
                <a:cs typeface="Times New Roman" panose="02020603050405020304" pitchFamily="18" charset="0"/>
              </a:rPr>
              <a:t>24653</a:t>
            </a:r>
            <a:r>
              <a:rPr lang="en-IN" sz="2000" dirty="0">
                <a:latin typeface="Times New Roman" panose="02020603050405020304" pitchFamily="18" charset="0"/>
                <a:cs typeface="Times New Roman" panose="02020603050405020304" pitchFamily="18" charset="0"/>
              </a:rPr>
              <a:t>)(</a:t>
            </a:r>
            <a:r>
              <a:rPr lang="en-US" altLang="en-IN" sz="2000" dirty="0">
                <a:latin typeface="Times New Roman" panose="02020603050405020304" pitchFamily="18" charset="0"/>
                <a:cs typeface="Times New Roman" panose="02020603050405020304" pitchFamily="18" charset="0"/>
              </a:rPr>
              <a:t>23UECS1176</a:t>
            </a:r>
            <a:r>
              <a:rPr lang="en-IN"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a:t>
            </a:r>
            <a:r>
              <a:rPr lang="en-US" altLang="en-IN" sz="2000" dirty="0">
                <a:latin typeface="Times New Roman" panose="02020603050405020304" pitchFamily="18" charset="0"/>
                <a:cs typeface="Times New Roman" panose="02020603050405020304" pitchFamily="18" charset="0"/>
              </a:rPr>
              <a:t>PARVATAREDDY SRAVYA</a:t>
            </a:r>
            <a:r>
              <a:rPr lang="en-IN" sz="2000" dirty="0">
                <a:latin typeface="Times New Roman" panose="02020603050405020304" pitchFamily="18" charset="0"/>
                <a:cs typeface="Times New Roman" panose="02020603050405020304" pitchFamily="18" charset="0"/>
              </a:rPr>
              <a:t> (VTU </a:t>
            </a:r>
            <a:r>
              <a:rPr lang="en-US" altLang="en-IN" sz="2000" dirty="0">
                <a:latin typeface="Times New Roman" panose="02020603050405020304" pitchFamily="18" charset="0"/>
                <a:cs typeface="Times New Roman" panose="02020603050405020304" pitchFamily="18" charset="0"/>
              </a:rPr>
              <a:t>24717</a:t>
            </a:r>
            <a:r>
              <a:rPr lang="en-IN" sz="2000" dirty="0">
                <a:latin typeface="Times New Roman" panose="02020603050405020304" pitchFamily="18" charset="0"/>
                <a:cs typeface="Times New Roman" panose="02020603050405020304" pitchFamily="18" charset="0"/>
              </a:rPr>
              <a:t>)(</a:t>
            </a:r>
            <a:r>
              <a:rPr lang="en-US" altLang="en-IN" sz="2000" dirty="0">
                <a:latin typeface="Times New Roman" panose="02020603050405020304" pitchFamily="18" charset="0"/>
                <a:cs typeface="Times New Roman" panose="02020603050405020304" pitchFamily="18" charset="0"/>
              </a:rPr>
              <a:t>23UECS1170</a:t>
            </a:r>
            <a:r>
              <a:rPr lang="en-IN" sz="2000" dirty="0"/>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endParaRPr lang="en-IN" sz="20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endParaRPr lang="en-IN" sz="20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1884301" y="7199210"/>
            <a:ext cx="5884154" cy="706755"/>
          </a:xfrm>
          <a:prstGeom prst="rect">
            <a:avLst/>
          </a:prstGeom>
          <a:noFill/>
        </p:spPr>
        <p:txBody>
          <a:bodyPr wrap="square" rtlCol="0">
            <a:spAutoFit/>
          </a:bodyPr>
          <a:lstStyle/>
          <a:p>
            <a:r>
              <a:rPr lang="en-US" altLang="en-US" sz="2000" dirty="0"/>
              <a:t>Dr. V. Jeevanantham,BE,ME,PhD, </a:t>
            </a:r>
            <a:endParaRPr lang="en-US" altLang="en-US" sz="2000" dirty="0"/>
          </a:p>
          <a:p>
            <a:r>
              <a:rPr lang="en-US" altLang="en-US" sz="2000" dirty="0"/>
              <a:t>AssociateProfessor</a:t>
            </a:r>
            <a:endParaRPr lang="en-US" altLang="en-US" sz="20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fld>
            <a:endParaRPr lang="en-US"/>
          </a:p>
        </p:txBody>
      </p:sp>
      <p:pic>
        <p:nvPicPr>
          <p:cNvPr id="14" name="Picture 13" descr="E:\WINDER SEM 2024-25\College Logo.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58292" y="375183"/>
            <a:ext cx="13314218" cy="13150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5" name="Table 4"/>
          <p:cNvGraphicFramePr>
            <a:graphicFrameLocks noGrp="1"/>
          </p:cNvGraphicFramePr>
          <p:nvPr/>
        </p:nvGraphicFramePr>
        <p:xfrm>
          <a:off x="720436" y="809336"/>
          <a:ext cx="16957965" cy="5107305"/>
        </p:xfrm>
        <a:graphic>
          <a:graphicData uri="http://schemas.openxmlformats.org/drawingml/2006/table">
            <a:tbl>
              <a:tblPr firstRow="1" bandRow="1">
                <a:tableStyleId>{5C22544A-7EE6-4342-B048-85BDC9FD1C3A}</a:tableStyleId>
              </a:tblPr>
              <a:tblGrid>
                <a:gridCol w="1253837"/>
                <a:gridCol w="2950845"/>
                <a:gridCol w="5970097"/>
                <a:gridCol w="1794510"/>
                <a:gridCol w="4988676"/>
              </a:tblGrid>
              <a:tr h="818396">
                <a:tc>
                  <a:txBody>
                    <a:bodyPr/>
                    <a:lstStyle/>
                    <a:p>
                      <a:endParaRPr lang="en-IN" dirty="0"/>
                    </a:p>
                  </a:txBody>
                  <a:tcPr/>
                </a:tc>
                <a:tc>
                  <a:txBody>
                    <a:bodyPr/>
                    <a:lstStyle/>
                    <a:p>
                      <a:endParaRPr lang="en-US" altLang="en-US" dirty="0"/>
                    </a:p>
                  </a:txBody>
                  <a:tcPr/>
                </a:tc>
                <a:tc>
                  <a:txBody>
                    <a:bodyPr/>
                    <a:lstStyle/>
                    <a:p>
                      <a:endParaRPr lang="en-IN"/>
                    </a:p>
                  </a:txBody>
                  <a:tcPr/>
                </a:tc>
                <a:tc>
                  <a:txBody>
                    <a:bodyPr/>
                    <a:lstStyle/>
                    <a:p>
                      <a:endParaRPr lang="en-IN"/>
                    </a:p>
                  </a:txBody>
                  <a:tcPr/>
                </a:tc>
                <a:tc>
                  <a:txBody>
                    <a:bodyPr/>
                    <a:lstStyle/>
                    <a:p>
                      <a:endParaRPr lang="en-IN"/>
                    </a:p>
                  </a:txBody>
                  <a:tcPr/>
                </a:tc>
              </a:tr>
              <a:tr h="818396">
                <a:tc>
                  <a:txBody>
                    <a:bodyPr/>
                    <a:lstStyle/>
                    <a:p>
                      <a:r>
                        <a:rPr lang="en-US" altLang="en-IN" dirty="0"/>
                        <a:t>5</a:t>
                      </a:r>
                      <a:endParaRPr lang="en-US" altLang="en-IN" dirty="0"/>
                    </a:p>
                  </a:txBody>
                  <a:tcPr/>
                </a:tc>
                <a:tc>
                  <a:txBody>
                    <a:bodyPr/>
                    <a:lstStyle/>
                    <a:p>
                      <a:r>
                        <a:rPr lang="en-US" altLang="en-US" dirty="0"/>
                        <a:t>N. Verma et al.</a:t>
                      </a:r>
                      <a:endParaRPr lang="en-US" altLang="en-US" dirty="0"/>
                    </a:p>
                  </a:txBody>
                  <a:tcPr/>
                </a:tc>
                <a:tc>
                  <a:txBody>
                    <a:bodyPr/>
                    <a:lstStyle/>
                    <a:p>
                      <a:r>
                        <a:rPr lang="en-US" altLang="en-US" dirty="0"/>
                        <a:t>Emotion-Aware Music Recommendation Using BERT and Audio Features, IEEE ICME</a:t>
                      </a:r>
                      <a:endParaRPr lang="en-US" altLang="en-US" dirty="0"/>
                    </a:p>
                  </a:txBody>
                  <a:tcPr/>
                </a:tc>
                <a:tc>
                  <a:txBody>
                    <a:bodyPr/>
                    <a:lstStyle/>
                    <a:p>
                      <a:r>
                        <a:rPr lang="en-US" altLang="en-US" dirty="0"/>
                        <a:t>2024</a:t>
                      </a:r>
                      <a:endParaRPr lang="en-US" altLang="en-US" dirty="0"/>
                    </a:p>
                  </a:txBody>
                  <a:tcPr/>
                </a:tc>
                <a:tc>
                  <a:txBody>
                    <a:bodyPr/>
                    <a:lstStyle/>
                    <a:p>
                      <a:r>
                        <a:rPr lang="en-US" altLang="en-US" dirty="0"/>
                        <a:t>Uses BERT for text sentiment and MFCC for audio emotion to suggest emotionally </a:t>
                      </a:r>
                      <a:endParaRPr lang="en-US" altLang="en-US" dirty="0"/>
                    </a:p>
                  </a:txBody>
                  <a:tcPr/>
                </a:tc>
              </a:tr>
              <a:tr h="818396">
                <a:tc>
                  <a:txBody>
                    <a:bodyPr/>
                    <a:lstStyle/>
                    <a:p>
                      <a:r>
                        <a:rPr lang="en-US" altLang="en-IN" dirty="0"/>
                        <a:t>6</a:t>
                      </a:r>
                      <a:endParaRPr lang="en-US" altLang="en-IN" dirty="0"/>
                    </a:p>
                  </a:txBody>
                  <a:tcPr/>
                </a:tc>
                <a:tc>
                  <a:txBody>
                    <a:bodyPr/>
                    <a:lstStyle/>
                    <a:p>
                      <a:r>
                        <a:rPr lang="en-US" altLang="en-US" dirty="0"/>
                        <a:t>M. Iqbal et al.</a:t>
                      </a:r>
                      <a:endParaRPr lang="en-US" altLang="en-US" dirty="0"/>
                    </a:p>
                  </a:txBody>
                  <a:tcPr/>
                </a:tc>
                <a:tc>
                  <a:txBody>
                    <a:bodyPr/>
                    <a:lstStyle/>
                    <a:p>
                      <a:r>
                        <a:rPr lang="en-US" altLang="en-US" dirty="0"/>
                        <a:t>Context-Aware Music Recommendation Based on Emotion and Activity Recognition, IEEE Trans. MM</a:t>
                      </a:r>
                      <a:endParaRPr lang="en-US" altLang="en-US" dirty="0"/>
                    </a:p>
                  </a:txBody>
                  <a:tcPr/>
                </a:tc>
                <a:tc>
                  <a:txBody>
                    <a:bodyPr/>
                    <a:lstStyle/>
                    <a:p>
                      <a:r>
                        <a:rPr lang="en-US" altLang="en-US" dirty="0"/>
                        <a:t>2023</a:t>
                      </a:r>
                      <a:endParaRPr lang="en-US" altLang="en-US" dirty="0"/>
                    </a:p>
                  </a:txBody>
                  <a:tcPr/>
                </a:tc>
                <a:tc>
                  <a:txBody>
                    <a:bodyPr/>
                    <a:lstStyle/>
                    <a:p>
                      <a:r>
                        <a:rPr lang="en-US" altLang="en-US" dirty="0"/>
                        <a:t>Adds activity context (e.g., walking, studying) to emotion detection for smarter suggestions.</a:t>
                      </a:r>
                      <a:endParaRPr lang="en-US" altLang="en-US" dirty="0"/>
                    </a:p>
                  </a:txBody>
                  <a:tcPr/>
                </a:tc>
              </a:tr>
              <a:tr h="818396">
                <a:tc>
                  <a:txBody>
                    <a:bodyPr/>
                    <a:p>
                      <a:pPr>
                        <a:buNone/>
                      </a:pPr>
                      <a:r>
                        <a:rPr lang="en-US" altLang="en-IN" dirty="0"/>
                        <a:t>7</a:t>
                      </a:r>
                      <a:endParaRPr lang="en-US" altLang="en-IN" dirty="0"/>
                    </a:p>
                  </a:txBody>
                  <a:tcPr/>
                </a:tc>
                <a:tc>
                  <a:txBody>
                    <a:bodyPr/>
                    <a:p>
                      <a:pPr>
                        <a:buNone/>
                      </a:pPr>
                      <a:r>
                        <a:rPr lang="en-US" altLang="en-US" dirty="0"/>
                        <a:t>T. Balakrishnan et al.</a:t>
                      </a:r>
                      <a:endParaRPr lang="en-US" altLang="en-US" dirty="0"/>
                    </a:p>
                  </a:txBody>
                  <a:tcPr/>
                </a:tc>
                <a:tc>
                  <a:txBody>
                    <a:bodyPr/>
                    <a:p>
                      <a:pPr>
                        <a:buNone/>
                      </a:pPr>
                      <a:r>
                        <a:rPr lang="en-US" altLang="en-US" dirty="0"/>
                        <a:t>Deep Emotion Recognition Using Facial Micro-Expressions, IEEE ICCVW</a:t>
                      </a:r>
                      <a:endParaRPr lang="en-US" altLang="en-US" dirty="0"/>
                    </a:p>
                  </a:txBody>
                  <a:tcPr/>
                </a:tc>
                <a:tc>
                  <a:txBody>
                    <a:bodyPr/>
                    <a:p>
                      <a:pPr>
                        <a:buNone/>
                      </a:pPr>
                      <a:r>
                        <a:rPr lang="en-US" altLang="en-US" dirty="0"/>
                        <a:t>2025</a:t>
                      </a:r>
                      <a:endParaRPr lang="en-US" altLang="en-US" dirty="0"/>
                    </a:p>
                  </a:txBody>
                  <a:tcPr/>
                </a:tc>
                <a:tc>
                  <a:txBody>
                    <a:bodyPr/>
                    <a:p>
                      <a:pPr>
                        <a:buNone/>
                      </a:pPr>
                      <a:r>
                        <a:rPr lang="en-US" altLang="en-US" dirty="0"/>
                        <a:t>Focuses on subtle facial cues for emotion detection and refined music matching.</a:t>
                      </a:r>
                      <a:endParaRPr lang="en-US" altLang="en-US" dirty="0"/>
                    </a:p>
                  </a:txBody>
                  <a:tcPr/>
                </a:tc>
              </a:tr>
              <a:tr h="818396">
                <a:tc>
                  <a:txBody>
                    <a:bodyPr/>
                    <a:lstStyle/>
                    <a:p>
                      <a:r>
                        <a:rPr lang="en-US" altLang="en-IN" dirty="0"/>
                        <a:t>8</a:t>
                      </a:r>
                      <a:endParaRPr lang="en-US" altLang="en-IN" dirty="0"/>
                    </a:p>
                  </a:txBody>
                  <a:tcPr/>
                </a:tc>
                <a:tc>
                  <a:txBody>
                    <a:bodyPr/>
                    <a:lstStyle/>
                    <a:p>
                      <a:r>
                        <a:rPr lang="en-US" altLang="en-US" dirty="0"/>
                        <a:t>K. Singh et al.</a:t>
                      </a:r>
                      <a:endParaRPr lang="en-US" altLang="en-US" dirty="0"/>
                    </a:p>
                  </a:txBody>
                  <a:tcPr/>
                </a:tc>
                <a:tc>
                  <a:txBody>
                    <a:bodyPr/>
                    <a:lstStyle/>
                    <a:p>
                      <a:r>
                        <a:rPr lang="en-US" altLang="en-US" dirty="0"/>
                        <a:t>Emotion-Driven Music Recommendation Using Reinforcement Learning, IEEE TNNLS</a:t>
                      </a:r>
                      <a:endParaRPr lang="en-US" altLang="en-US" dirty="0"/>
                    </a:p>
                  </a:txBody>
                  <a:tcPr/>
                </a:tc>
                <a:tc>
                  <a:txBody>
                    <a:bodyPr/>
                    <a:lstStyle/>
                    <a:p>
                      <a:r>
                        <a:rPr lang="en-US" altLang="en-US" dirty="0"/>
                        <a:t>2025</a:t>
                      </a:r>
                      <a:endParaRPr lang="en-US" altLang="en-US" dirty="0"/>
                    </a:p>
                  </a:txBody>
                  <a:tcPr/>
                </a:tc>
                <a:tc>
                  <a:txBody>
                    <a:bodyPr/>
                    <a:lstStyle/>
                    <a:p>
                      <a:r>
                        <a:rPr lang="en-US" altLang="en-US" dirty="0"/>
                        <a:t>Applies reinforcement learning to adapt music recommendations based on emotional feedback.</a:t>
                      </a:r>
                      <a:endParaRPr lang="en-US" altLang="en-US" dirty="0"/>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anose="02020603050405020304" pitchFamily="18" charset="0"/>
                <a:cs typeface="Times New Roman" panose="02020603050405020304" pitchFamily="18" charset="0"/>
              </a:rPr>
              <a:t>DESIGN AND METHODOLOGIES</a:t>
            </a:r>
            <a:endParaRPr lang="en-IN" sz="3600" b="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2327564" y="2451207"/>
            <a:ext cx="13487400" cy="2861310"/>
          </a:xfrm>
          <a:prstGeom prst="rect">
            <a:avLst/>
          </a:prstGeom>
        </p:spPr>
        <p:txBody>
          <a:bodyPr wrap="square">
            <a:spAutoFit/>
          </a:bodyPr>
          <a:lstStyle/>
          <a:p>
            <a:pPr>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Project contains the following Main Modules:</a:t>
            </a:r>
            <a:endParaRPr lang="en-US"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1" dirty="0" smtClean="0">
                <a:latin typeface="Times New Roman" panose="02020603050405020304" pitchFamily="18" charset="0"/>
                <a:cs typeface="Times New Roman" panose="02020603050405020304" pitchFamily="18" charset="0"/>
              </a:rPr>
              <a:t>MODULE 1</a:t>
            </a:r>
            <a:r>
              <a:rPr lang="en-US" sz="3600" dirty="0" smtClean="0">
                <a:latin typeface="Times New Roman" panose="02020603050405020304" pitchFamily="18" charset="0"/>
                <a:cs typeface="Times New Roman" panose="02020603050405020304" pitchFamily="18" charset="0"/>
              </a:rPr>
              <a:t>:User interface module</a:t>
            </a:r>
            <a:endParaRPr lang="en-US"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1" dirty="0" smtClean="0">
                <a:latin typeface="Times New Roman" panose="02020603050405020304" pitchFamily="18" charset="0"/>
                <a:cs typeface="Times New Roman" panose="02020603050405020304" pitchFamily="18" charset="0"/>
              </a:rPr>
              <a:t>MODULE 2</a:t>
            </a:r>
            <a:r>
              <a:rPr lang="en-US" sz="3600" dirty="0" smtClean="0">
                <a:latin typeface="Times New Roman" panose="02020603050405020304" pitchFamily="18" charset="0"/>
                <a:cs typeface="Times New Roman" panose="02020603050405020304" pitchFamily="18" charset="0"/>
              </a:rPr>
              <a:t>:Emotion Detection module</a:t>
            </a:r>
            <a:endParaRPr lang="en-US"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1" dirty="0" smtClean="0">
                <a:latin typeface="Times New Roman" panose="02020603050405020304" pitchFamily="18" charset="0"/>
                <a:cs typeface="Times New Roman" panose="02020603050405020304" pitchFamily="18" charset="0"/>
              </a:rPr>
              <a:t>MODULE 3</a:t>
            </a:r>
            <a:r>
              <a:rPr lang="en-US" sz="3600" dirty="0" smtClean="0">
                <a:latin typeface="Times New Roman" panose="02020603050405020304" pitchFamily="18" charset="0"/>
                <a:cs typeface="Times New Roman" panose="02020603050405020304" pitchFamily="18" charset="0"/>
              </a:rPr>
              <a:t>:Emotion Classification module</a:t>
            </a:r>
            <a:endParaRPr lang="en-US"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600" b="1" dirty="0" smtClean="0">
                <a:latin typeface="Times New Roman" panose="02020603050405020304" pitchFamily="18" charset="0"/>
                <a:cs typeface="Times New Roman" panose="02020603050405020304" pitchFamily="18" charset="0"/>
              </a:rPr>
              <a:t>MODULE 4</a:t>
            </a:r>
            <a:r>
              <a:rPr lang="en-US" sz="3600" dirty="0" smtClean="0">
                <a:latin typeface="Times New Roman" panose="02020603050405020304" pitchFamily="18" charset="0"/>
                <a:cs typeface="Times New Roman" panose="02020603050405020304" pitchFamily="18" charset="0"/>
              </a:rPr>
              <a:t>:Database module </a:t>
            </a:r>
            <a:endParaRPr lang="en-US" sz="36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801060" y="698561"/>
            <a:ext cx="16988176" cy="8093710"/>
          </a:xfrm>
          <a:prstGeom prst="rect">
            <a:avLst/>
          </a:prstGeom>
        </p:spPr>
        <p:txBody>
          <a:bodyPr wrap="square">
            <a:spAutoFit/>
          </a:bodyPr>
          <a:lstStyle/>
          <a:p>
            <a:pPr algn="ctr"/>
            <a:r>
              <a:rPr lang="en-US" sz="4000" b="1" dirty="0" smtClean="0">
                <a:latin typeface="Times New Roman" panose="02020603050405020304" pitchFamily="18" charset="0"/>
                <a:cs typeface="Times New Roman" panose="02020603050405020304" pitchFamily="18" charset="0"/>
              </a:rPr>
              <a:t>MODULE 1:</a:t>
            </a:r>
            <a:r>
              <a:rPr lang="en-US" sz="4000" b="1" dirty="0" smtClean="0">
                <a:latin typeface="Times New Roman" panose="02020603050405020304" pitchFamily="18" charset="0"/>
                <a:cs typeface="Times New Roman" panose="02020603050405020304" pitchFamily="18" charset="0"/>
                <a:sym typeface="+mn-ea"/>
              </a:rPr>
              <a:t>User interface module</a:t>
            </a:r>
            <a:endParaRPr lang="en-US" sz="4000" b="1" dirty="0" smtClean="0">
              <a:latin typeface="Times New Roman" panose="02020603050405020304" pitchFamily="18" charset="0"/>
              <a:cs typeface="Times New Roman" panose="02020603050405020304" pitchFamily="18" charset="0"/>
              <a:sym typeface="+mn-ea"/>
            </a:endParaRPr>
          </a:p>
          <a:p>
            <a:pPr algn="ctr"/>
            <a:endParaRPr lang="en-US" sz="4000" b="1"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Provides a responsive web interface for user interaction</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Displays detected emotions and recommended music</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Accepts inputs via webcam, microphone, or text box</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endParaRPr lang="en-US" altLang="en-US" sz="4000" dirty="0" smtClean="0">
              <a:latin typeface="Times New Roman" panose="02020603050405020304" pitchFamily="18" charset="0"/>
              <a:cs typeface="Times New Roman" panose="02020603050405020304" pitchFamily="18" charset="0"/>
            </a:endParaRPr>
          </a:p>
          <a:p>
            <a:pPr indent="0" algn="ctr">
              <a:buFont typeface="Arial" panose="020B0604020202020204" pitchFamily="34" charset="0"/>
              <a:buNone/>
            </a:pPr>
            <a:r>
              <a:rPr lang="en-US" altLang="en-US" sz="4000" b="1" dirty="0" smtClean="0">
                <a:latin typeface="Times New Roman" panose="02020603050405020304" pitchFamily="18" charset="0"/>
                <a:cs typeface="Times New Roman" panose="02020603050405020304" pitchFamily="18" charset="0"/>
              </a:rPr>
              <a:t>         MODULE 2:- Emotion Detection Module</a:t>
            </a:r>
            <a:endParaRPr lang="en-US" altLang="en-US" sz="4000" b="1" dirty="0" smtClean="0">
              <a:latin typeface="Times New Roman" panose="02020603050405020304" pitchFamily="18" charset="0"/>
              <a:cs typeface="Times New Roman" panose="02020603050405020304" pitchFamily="18" charset="0"/>
            </a:endParaRPr>
          </a:p>
          <a:p>
            <a:pPr indent="0" algn="ctr">
              <a:buFont typeface="Arial" panose="020B0604020202020204" pitchFamily="34" charset="0"/>
              <a:buNone/>
            </a:pPr>
            <a:endParaRPr lang="en-US" altLang="en-US" sz="4000" b="1"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Facial Expression Analysis using computer vision (e.g., OpenCV, CNN)</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Voice Tone Analysis using audio features (e.g., MFCC, pitch)</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Text Sentiment Analysis using NLP models (e.g., BERT, VADER)</a:t>
            </a:r>
            <a:endParaRPr lang="en-US" altLang="en-US" sz="4000" dirty="0" smtClean="0">
              <a:latin typeface="Times New Roman" panose="02020603050405020304" pitchFamily="18" charset="0"/>
              <a:cs typeface="Times New Roman" panose="02020603050405020304" pitchFamily="18" charset="0"/>
            </a:endParaRPr>
          </a:p>
          <a:p>
            <a:pPr indent="0" algn="ctr">
              <a:buFont typeface="Arial" panose="020B0604020202020204" pitchFamily="34" charset="0"/>
              <a:buNone/>
            </a:pPr>
            <a:endParaRPr lang="en-US" altLang="en-US" sz="40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1136" y="656998"/>
            <a:ext cx="16631681" cy="7477760"/>
          </a:xfrm>
          <a:prstGeom prst="rect">
            <a:avLst/>
          </a:prstGeom>
        </p:spPr>
        <p:txBody>
          <a:bodyPr wrap="square">
            <a:spAutoFit/>
          </a:bodyPr>
          <a:lstStyle/>
          <a:p>
            <a:pPr indent="0" algn="ctr">
              <a:buFont typeface="Arial" panose="020B0604020202020204" pitchFamily="34" charset="0"/>
              <a:buNone/>
            </a:pPr>
            <a:r>
              <a:rPr lang="en-US" altLang="en-US" sz="4000" b="1" dirty="0" smtClean="0">
                <a:latin typeface="Times New Roman" panose="02020603050405020304" pitchFamily="18" charset="0"/>
                <a:cs typeface="Times New Roman" panose="02020603050405020304" pitchFamily="18" charset="0"/>
                <a:sym typeface="+mn-ea"/>
              </a:rPr>
              <a:t>MODULE 3:- Emotion Classification Module</a:t>
            </a:r>
            <a:endParaRPr lang="en-US" altLang="en-US" sz="4000" b="1"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sym typeface="+mn-ea"/>
              </a:rPr>
              <a:t> Aggregates multimodal inputs</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sym typeface="+mn-ea"/>
              </a:rPr>
              <a:t> Classifies emotions into categories like happy, sad, angry, relaxed</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sym typeface="+mn-ea"/>
              </a:rPr>
              <a:t> Uses ML models such as SVM, Random Forest, or deep learning (CNN, LSTM)</a:t>
            </a:r>
            <a:endParaRPr lang="en-US" altLang="en-US" sz="4000" dirty="0" smtClean="0">
              <a:latin typeface="Times New Roman" panose="02020603050405020304" pitchFamily="18" charset="0"/>
              <a:cs typeface="Times New Roman" panose="02020603050405020304" pitchFamily="18" charset="0"/>
              <a:sym typeface="+mn-ea"/>
            </a:endParaRPr>
          </a:p>
          <a:p>
            <a:pPr indent="0" algn="ctr">
              <a:buNone/>
            </a:pPr>
            <a:r>
              <a:rPr lang="en-US" altLang="en-US" sz="4000" b="1" dirty="0" smtClean="0">
                <a:latin typeface="Times New Roman" panose="02020603050405020304" pitchFamily="18" charset="0"/>
                <a:cs typeface="Times New Roman" panose="02020603050405020304" pitchFamily="18" charset="0"/>
                <a:sym typeface="+mn-ea"/>
              </a:rPr>
              <a:t>MODULE 4:- Classification Module</a:t>
            </a:r>
            <a:endParaRPr lang="en-US" altLang="en-US" sz="4000" b="1" dirty="0" smtClean="0">
              <a:latin typeface="Times New Roman" panose="02020603050405020304" pitchFamily="18" charset="0"/>
              <a:cs typeface="Times New Roman" panose="02020603050405020304" pitchFamily="18" charset="0"/>
              <a:sym typeface="+mn-ea"/>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Aggregates multimodal inputs</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Classifies emotions into categories like happy, sad, angry, relaxed</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altLang="en-US" sz="4000" dirty="0" smtClean="0">
                <a:latin typeface="Times New Roman" panose="02020603050405020304" pitchFamily="18" charset="0"/>
                <a:cs typeface="Times New Roman" panose="02020603050405020304" pitchFamily="18" charset="0"/>
              </a:rPr>
              <a:t> Uses ML models such as SVM, Random Forest, or deep learning (CNN,    LSTM)</a:t>
            </a:r>
            <a:endParaRPr lang="en-US" altLang="en-US" sz="4000" dirty="0" smtClean="0">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endParaRPr lang="en-US" altLang="en-US" sz="4000" dirty="0" smtClean="0">
              <a:latin typeface="Times New Roman" panose="02020603050405020304" pitchFamily="18" charset="0"/>
              <a:cs typeface="Times New Roman" panose="02020603050405020304" pitchFamily="18" charset="0"/>
            </a:endParaRPr>
          </a:p>
          <a:p>
            <a:endParaRPr lang="en-IN" sz="4000" dirty="0"/>
          </a:p>
        </p:txBody>
      </p:sp>
      <p:sp>
        <p:nvSpPr>
          <p:cNvPr id="7" name="TextBox 6"/>
          <p:cNvSpPr txBox="1"/>
          <p:nvPr/>
        </p:nvSpPr>
        <p:spPr>
          <a:xfrm>
            <a:off x="893618" y="3158836"/>
            <a:ext cx="1517073" cy="369332"/>
          </a:xfrm>
          <a:prstGeom prst="rect">
            <a:avLst/>
          </a:prstGeom>
          <a:noFill/>
        </p:spPr>
        <p:txBody>
          <a:bodyPr wrap="square" rtlCol="0">
            <a:spAutoFit/>
          </a:bodyPr>
          <a:lstStyle/>
          <a:p>
            <a:r>
              <a:rPr lang="en-IN" dirty="0" err="1" smtClean="0"/>
              <a:t>Eg</a:t>
            </a:r>
            <a:r>
              <a:rPr lang="en-IN" dirty="0" smtClean="0"/>
              <a:t>,</a:t>
            </a:r>
            <a:endParaRPr lang="en-IN" dirty="0"/>
          </a:p>
        </p:txBody>
      </p:sp>
      <p:sp>
        <p:nvSpPr>
          <p:cNvPr id="8" name="Rectangle 7"/>
          <p:cNvSpPr/>
          <p:nvPr/>
        </p:nvSpPr>
        <p:spPr>
          <a:xfrm>
            <a:off x="1549688" y="7909853"/>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178852" y="573871"/>
            <a:ext cx="14781583" cy="706755"/>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                                                  </a:t>
            </a:r>
            <a:r>
              <a:rPr lang="en-US" sz="4000" b="1" dirty="0" smtClean="0">
                <a:latin typeface="Times New Roman" panose="02020603050405020304" pitchFamily="18" charset="0"/>
                <a:cs typeface="Times New Roman" panose="02020603050405020304" pitchFamily="18" charset="0"/>
              </a:rPr>
              <a:t>Algorithm Description</a:t>
            </a:r>
            <a:r>
              <a:rPr lang="en-US" sz="3200" b="1" dirty="0" smtClean="0">
                <a:latin typeface="Times New Roman" panose="02020603050405020304" pitchFamily="18" charset="0"/>
                <a:cs typeface="Times New Roman" panose="02020603050405020304" pitchFamily="18" charset="0"/>
              </a:rPr>
              <a:t> </a:t>
            </a:r>
            <a:endParaRPr lang="en-IN" sz="28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810260" y="1371600"/>
            <a:ext cx="16739235" cy="7748905"/>
          </a:xfrm>
          <a:prstGeom prst="rect">
            <a:avLst/>
          </a:prstGeom>
          <a:noFill/>
        </p:spPr>
        <p:txBody>
          <a:bodyPr wrap="square" rtlCol="0">
            <a:noAutofit/>
          </a:bodyPr>
          <a:lstStyle/>
          <a:p>
            <a:pPr indent="0">
              <a:lnSpc>
                <a:spcPct val="90000"/>
              </a:lnSpc>
              <a:buNone/>
            </a:pPr>
            <a:r>
              <a:rPr lang="en-US" altLang="en-US" sz="4000" dirty="0"/>
              <a:t> </a:t>
            </a:r>
            <a:r>
              <a:rPr lang="en-US" altLang="en-US" sz="4000" b="1" dirty="0"/>
              <a:t>Step 1: Image Input</a:t>
            </a:r>
            <a:endParaRPr lang="en-US" altLang="en-US" sz="4000" b="1" dirty="0"/>
          </a:p>
          <a:p>
            <a:pPr marL="571500" indent="-571500">
              <a:lnSpc>
                <a:spcPct val="90000"/>
              </a:lnSpc>
              <a:buFont typeface="Arial" panose="020B0604020202020204" pitchFamily="34" charset="0"/>
              <a:buChar char="•"/>
            </a:pPr>
            <a:r>
              <a:rPr lang="en-US" altLang="en-US" sz="4000" dirty="0"/>
              <a:t> User uploads an image via UI.</a:t>
            </a:r>
            <a:endParaRPr lang="en-US" altLang="en-US" sz="4000" dirty="0"/>
          </a:p>
          <a:p>
            <a:pPr marL="571500" indent="-571500">
              <a:lnSpc>
                <a:spcPct val="90000"/>
              </a:lnSpc>
              <a:buFont typeface="Arial" panose="020B0604020202020204" pitchFamily="34" charset="0"/>
              <a:buChar char="•"/>
            </a:pPr>
            <a:r>
              <a:rPr lang="en-US" altLang="en-US" sz="4000" dirty="0"/>
              <a:t> Image sent to /api/emotion/detect endpoint.</a:t>
            </a:r>
            <a:endParaRPr lang="en-US" altLang="en-US" sz="4000" dirty="0"/>
          </a:p>
          <a:p>
            <a:pPr indent="0">
              <a:lnSpc>
                <a:spcPct val="90000"/>
              </a:lnSpc>
              <a:buNone/>
            </a:pPr>
            <a:r>
              <a:rPr lang="en-US" altLang="en-US" sz="4000" b="1" dirty="0"/>
              <a:t> Step 2: Emotion Detection</a:t>
            </a:r>
            <a:endParaRPr lang="en-US" altLang="en-US" sz="4000" b="1" dirty="0"/>
          </a:p>
          <a:p>
            <a:pPr marL="571500" indent="-571500">
              <a:lnSpc>
                <a:spcPct val="90000"/>
              </a:lnSpc>
              <a:buFont typeface="Arial" panose="020B0604020202020204" pitchFamily="34" charset="0"/>
              <a:buChar char="•"/>
            </a:pPr>
            <a:r>
              <a:rPr lang="en-US" altLang="en-US" sz="4000" dirty="0"/>
              <a:t> DeepFace analyzes facial features.</a:t>
            </a:r>
            <a:endParaRPr lang="en-US" altLang="en-US" sz="4000" dirty="0"/>
          </a:p>
          <a:p>
            <a:pPr marL="571500" indent="-571500">
              <a:lnSpc>
                <a:spcPct val="90000"/>
              </a:lnSpc>
              <a:buFont typeface="Arial" panose="020B0604020202020204" pitchFamily="34" charset="0"/>
              <a:buChar char="•"/>
            </a:pPr>
            <a:r>
              <a:rPr lang="en-US" altLang="en-US" sz="4000" dirty="0"/>
              <a:t> Returns emotion label + confidence score.</a:t>
            </a:r>
            <a:endParaRPr lang="en-US" altLang="en-US" sz="4000" dirty="0"/>
          </a:p>
          <a:p>
            <a:pPr indent="0">
              <a:lnSpc>
                <a:spcPct val="90000"/>
              </a:lnSpc>
              <a:buNone/>
            </a:pPr>
            <a:r>
              <a:rPr lang="en-US" altLang="en-US" sz="4000" dirty="0"/>
              <a:t> </a:t>
            </a:r>
            <a:r>
              <a:rPr lang="en-US" altLang="en-US" sz="4000" b="1" dirty="0"/>
              <a:t>Step 3: Music Recommendation</a:t>
            </a:r>
            <a:endParaRPr lang="en-US" altLang="en-US" sz="4000" b="1" dirty="0"/>
          </a:p>
          <a:p>
            <a:pPr marL="571500" indent="-571500">
              <a:lnSpc>
                <a:spcPct val="90000"/>
              </a:lnSpc>
              <a:buFont typeface="Arial" panose="020B0604020202020204" pitchFamily="34" charset="0"/>
              <a:buChar char="•"/>
            </a:pPr>
            <a:r>
              <a:rPr lang="en-US" altLang="en-US" sz="4000" dirty="0"/>
              <a:t> Emotion label passed to /api/music/recommendations/&lt;emotion_id&gt;.</a:t>
            </a:r>
            <a:endParaRPr lang="en-US" altLang="en-US" sz="4000" dirty="0"/>
          </a:p>
          <a:p>
            <a:pPr marL="571500" indent="-571500">
              <a:lnSpc>
                <a:spcPct val="90000"/>
              </a:lnSpc>
              <a:buFont typeface="Arial" panose="020B0604020202020204" pitchFamily="34" charset="0"/>
              <a:buChar char="•"/>
            </a:pPr>
            <a:r>
              <a:rPr lang="en-US" altLang="en-US" sz="4000" dirty="0"/>
              <a:t> Backend retrieves matching playlist from local music catalog.</a:t>
            </a:r>
            <a:endParaRPr lang="en-US" altLang="en-US" sz="4000" dirty="0"/>
          </a:p>
          <a:p>
            <a:pPr indent="0">
              <a:lnSpc>
                <a:spcPct val="90000"/>
              </a:lnSpc>
              <a:buNone/>
            </a:pPr>
            <a:r>
              <a:rPr lang="en-US" altLang="en-US" sz="4000" dirty="0"/>
              <a:t> </a:t>
            </a:r>
            <a:r>
              <a:rPr lang="en-US" altLang="en-US" sz="4000" b="1" dirty="0"/>
              <a:t>Step 4: Playlist Generation</a:t>
            </a:r>
            <a:endParaRPr lang="en-US" altLang="en-US" sz="4000" b="1" dirty="0"/>
          </a:p>
          <a:p>
            <a:pPr marL="571500" indent="-571500">
              <a:lnSpc>
                <a:spcPct val="90000"/>
              </a:lnSpc>
              <a:buFont typeface="Arial" panose="020B0604020202020204" pitchFamily="34" charset="0"/>
              <a:buChar char="•"/>
            </a:pPr>
            <a:r>
              <a:rPr lang="en-US" altLang="en-US" sz="4000" dirty="0"/>
              <a:t> Playlist includes track metadata: title, artist, duration, cover art.</a:t>
            </a:r>
            <a:endParaRPr lang="en-US" altLang="en-US" sz="4000" dirty="0"/>
          </a:p>
          <a:p>
            <a:pPr marL="571500" indent="-571500">
              <a:lnSpc>
                <a:spcPct val="90000"/>
              </a:lnSpc>
              <a:buFont typeface="Arial" panose="020B0604020202020204" pitchFamily="34" charset="0"/>
              <a:buChar char="•"/>
            </a:pPr>
            <a:r>
              <a:rPr lang="en-US" altLang="en-US" sz="4000" dirty="0"/>
              <a:t> Displayed in UI with playback controls.</a:t>
            </a:r>
            <a:endParaRPr lang="en-US" altLang="en-US" sz="4000" dirty="0"/>
          </a:p>
          <a:p>
            <a:pPr indent="0">
              <a:lnSpc>
                <a:spcPct val="90000"/>
              </a:lnSpc>
              <a:buNone/>
            </a:pPr>
            <a:r>
              <a:rPr lang="en-US" altLang="en-US" sz="4000" dirty="0"/>
              <a:t> </a:t>
            </a:r>
            <a:r>
              <a:rPr lang="en-US" altLang="en-US" sz="4000" b="1" dirty="0"/>
              <a:t>Step 5: User Interaction</a:t>
            </a:r>
            <a:endParaRPr lang="en-US" altLang="en-US" sz="4000" b="1" dirty="0"/>
          </a:p>
          <a:p>
            <a:pPr marL="571500" indent="-571500">
              <a:lnSpc>
                <a:spcPct val="90000"/>
              </a:lnSpc>
              <a:buFont typeface="Arial" panose="020B0604020202020204" pitchFamily="34" charset="0"/>
              <a:buChar char="•"/>
            </a:pPr>
            <a:r>
              <a:rPr lang="en-US" altLang="en-US" sz="4000" dirty="0"/>
              <a:t> User plays, likes, or navigates tracks.</a:t>
            </a:r>
            <a:endParaRPr lang="en-US" altLang="en-US" sz="4000" dirty="0"/>
          </a:p>
          <a:p>
            <a:pPr marL="571500" indent="-571500">
              <a:lnSpc>
                <a:spcPct val="90000"/>
              </a:lnSpc>
              <a:buFont typeface="Arial" panose="020B0604020202020204" pitchFamily="34" charset="0"/>
              <a:buChar char="•"/>
            </a:pPr>
            <a:r>
              <a:rPr lang="en-US" altLang="en-US" sz="4000" dirty="0"/>
              <a:t> Emotion detection history is stored with timestamps.</a:t>
            </a:r>
            <a:endParaRPr lang="en-US" altLang="en-US" sz="4000" dirty="0"/>
          </a:p>
          <a:p>
            <a:endParaRPr lang="en-US" altLang="en-US" sz="4000" dirty="0"/>
          </a:p>
          <a:p>
            <a:endParaRPr lang="en-US" altLang="en-US" sz="4000" b="1" dirty="0"/>
          </a:p>
          <a:p>
            <a:endParaRPr lang="en-US" altLang="en-US" sz="4000" b="1" dirty="0"/>
          </a:p>
          <a:p>
            <a:endParaRPr lang="en-US" altLang="en-US" sz="4000" dirty="0"/>
          </a:p>
          <a:p>
            <a:pPr indent="0">
              <a:buNone/>
            </a:pPr>
            <a:endParaRPr lang="en-US" altLang="en-US" sz="4000" dirty="0"/>
          </a:p>
          <a:p>
            <a:endParaRPr lang="en-US" altLang="en-US" sz="4000" dirty="0"/>
          </a:p>
          <a:p>
            <a:endParaRPr lang="en-US" altLang="en-US" sz="4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Use Case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Diagram(If applicable)</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1528906" y="7743598"/>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Architecture Diagram</a:t>
            </a:r>
            <a:endParaRPr lang="en-US" sz="3600" b="1" dirty="0" smtClean="0">
              <a:latin typeface="Times New Roman" panose="02020603050405020304" pitchFamily="18" charset="0"/>
              <a:cs typeface="Times New Roman" panose="02020603050405020304" pitchFamily="18" charset="0"/>
            </a:endParaRPr>
          </a:p>
        </p:txBody>
      </p:sp>
      <p:sp>
        <p:nvSpPr>
          <p:cNvPr id="6" name="TextBox 5"/>
          <p:cNvSpPr txBox="1"/>
          <p:nvPr/>
        </p:nvSpPr>
        <p:spPr>
          <a:xfrm>
            <a:off x="872836" y="2452255"/>
            <a:ext cx="16916400" cy="645160"/>
          </a:xfrm>
          <a:prstGeom prst="rect">
            <a:avLst/>
          </a:prstGeom>
          <a:noFill/>
        </p:spPr>
        <p:txBody>
          <a:bodyPr wrap="square" rtlCol="0">
            <a:spAutoFit/>
          </a:bodyPr>
          <a:lstStyle/>
          <a:p>
            <a:endParaRPr lang="en-IN" dirty="0" smtClean="0"/>
          </a:p>
          <a:p>
            <a:r>
              <a:rPr lang="en-IN" dirty="0" smtClean="0"/>
              <a:t> </a:t>
            </a:r>
            <a:endParaRPr lang="en-IN" dirty="0"/>
          </a:p>
        </p:txBody>
      </p:sp>
      <p:pic>
        <p:nvPicPr>
          <p:cNvPr id="8" name="Picture 7"/>
          <p:cNvPicPr>
            <a:picLocks noChangeAspect="1"/>
          </p:cNvPicPr>
          <p:nvPr/>
        </p:nvPicPr>
        <p:blipFill>
          <a:blip r:embed="rId1"/>
          <a:srcRect t="18034" r="-898"/>
          <a:stretch>
            <a:fillRect/>
          </a:stretch>
        </p:blipFill>
        <p:spPr>
          <a:xfrm>
            <a:off x="6276975" y="1659890"/>
            <a:ext cx="6176645" cy="7526655"/>
          </a:xfrm>
          <a:prstGeom prst="rect">
            <a:avLst/>
          </a:prstGeom>
        </p:spPr>
      </p:pic>
      <p:pic>
        <p:nvPicPr>
          <p:cNvPr id="11" name="Picture 10" descr="1b9e6572-0de2-4557-817d-3aeb1a226b46"/>
          <p:cNvPicPr>
            <a:picLocks noChangeAspect="1"/>
          </p:cNvPicPr>
          <p:nvPr/>
        </p:nvPicPr>
        <p:blipFill>
          <a:blip r:embed="rId2"/>
          <a:stretch>
            <a:fillRect/>
          </a:stretch>
        </p:blipFill>
        <p:spPr>
          <a:xfrm>
            <a:off x="1334770" y="1532255"/>
            <a:ext cx="14197965" cy="80403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Data –Flow Diagram</a:t>
            </a:r>
            <a:endParaRPr lang="en-US" sz="3600" b="1" dirty="0" smtClean="0">
              <a:latin typeface="Times New Roman" panose="02020603050405020304" pitchFamily="18" charset="0"/>
              <a:cs typeface="Times New Roman" panose="02020603050405020304" pitchFamily="18" charset="0"/>
            </a:endParaRPr>
          </a:p>
        </p:txBody>
      </p:sp>
      <p:sp>
        <p:nvSpPr>
          <p:cNvPr id="9" name="Text Box 8"/>
          <p:cNvSpPr txBox="1"/>
          <p:nvPr/>
        </p:nvSpPr>
        <p:spPr>
          <a:xfrm>
            <a:off x="1120140" y="1967865"/>
            <a:ext cx="16966565" cy="706755"/>
          </a:xfrm>
          <a:prstGeom prst="rect">
            <a:avLst/>
          </a:prstGeom>
          <a:noFill/>
        </p:spPr>
        <p:txBody>
          <a:bodyPr wrap="square" rtlCol="0">
            <a:spAutoFit/>
          </a:bodyPr>
          <a:p>
            <a:r>
              <a:rPr lang="en-US" altLang="en-US" sz="4000" spc="-5" dirty="0">
                <a:latin typeface="Times New Roman" panose="02020603050405020304" pitchFamily="18" charset="0"/>
                <a:cs typeface="Times New Roman" panose="02020603050405020304" pitchFamily="18" charset="0"/>
                <a:sym typeface="+mn-ea"/>
              </a:rPr>
              <a:t>Real-Time Emotion-Based Music Recommendation Web App </a:t>
            </a:r>
            <a:r>
              <a:rPr lang="en-US" sz="4000"/>
              <a:t>Data flow diagram  </a:t>
            </a:r>
            <a:endParaRPr lang="en-US" sz="4000"/>
          </a:p>
        </p:txBody>
      </p:sp>
      <p:pic>
        <p:nvPicPr>
          <p:cNvPr id="10" name="Picture 9"/>
          <p:cNvPicPr>
            <a:picLocks noChangeAspect="1"/>
          </p:cNvPicPr>
          <p:nvPr/>
        </p:nvPicPr>
        <p:blipFill>
          <a:blip r:embed="rId1"/>
          <a:stretch>
            <a:fillRect/>
          </a:stretch>
        </p:blipFill>
        <p:spPr>
          <a:xfrm>
            <a:off x="4660900" y="2674620"/>
            <a:ext cx="9677400" cy="68783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07774" y="445992"/>
            <a:ext cx="9144000" cy="646331"/>
          </a:xfrm>
          <a:prstGeom prst="rect">
            <a:avLst/>
          </a:prstGeom>
        </p:spPr>
        <p:txBody>
          <a:bodyPr>
            <a:spAutoFit/>
          </a:bodyPr>
          <a:lstStyle/>
          <a:p>
            <a:pPr algn="ctr"/>
            <a:r>
              <a:rPr lang="en-US" sz="3600" b="1" dirty="0" smtClean="0">
                <a:latin typeface="Times New Roman" panose="02020603050405020304" pitchFamily="18" charset="0"/>
                <a:cs typeface="Times New Roman" panose="02020603050405020304" pitchFamily="18" charset="0"/>
              </a:rPr>
              <a:t>Use Case Diagram</a:t>
            </a:r>
            <a:endParaRPr lang="en-US" sz="36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1080655" y="1537855"/>
            <a:ext cx="2971800" cy="368300"/>
          </a:xfrm>
          <a:prstGeom prst="rect">
            <a:avLst/>
          </a:prstGeom>
          <a:noFill/>
        </p:spPr>
        <p:txBody>
          <a:bodyPr wrap="square" rtlCol="0">
            <a:spAutoFit/>
          </a:bodyPr>
          <a:lstStyle/>
          <a:p>
            <a:r>
              <a:rPr lang="en-IN" dirty="0" smtClean="0"/>
              <a:t>,</a:t>
            </a:r>
            <a:endParaRPr lang="en-IN" dirty="0"/>
          </a:p>
        </p:txBody>
      </p:sp>
      <p:pic>
        <p:nvPicPr>
          <p:cNvPr id="9" name="Picture 8" descr="1fe7f3ca-1b40-4d2d-9d12-0bf6541f9acd"/>
          <p:cNvPicPr>
            <a:picLocks noChangeAspect="1"/>
          </p:cNvPicPr>
          <p:nvPr/>
        </p:nvPicPr>
        <p:blipFill>
          <a:blip r:embed="rId1"/>
          <a:srcRect t="15164" r="-928"/>
          <a:stretch>
            <a:fillRect/>
          </a:stretch>
        </p:blipFill>
        <p:spPr>
          <a:xfrm>
            <a:off x="3814445" y="1249680"/>
            <a:ext cx="9899650" cy="82823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82491" y="414727"/>
            <a:ext cx="9144000" cy="646331"/>
          </a:xfrm>
          <a:prstGeom prst="rect">
            <a:avLst/>
          </a:prstGeom>
        </p:spPr>
        <p:txBody>
          <a:bodyPr>
            <a:spAutoFit/>
          </a:bodyPr>
          <a:lstStyle/>
          <a:p>
            <a:pPr algn="ctr"/>
            <a:r>
              <a:rPr lang="en-US" sz="3600" b="1" dirty="0" smtClean="0">
                <a:latin typeface="Times New Roman" panose="02020603050405020304" pitchFamily="18" charset="0"/>
                <a:cs typeface="Times New Roman" panose="02020603050405020304" pitchFamily="18" charset="0"/>
              </a:rPr>
              <a:t>Class Diagram</a:t>
            </a:r>
            <a:endParaRPr lang="en-US" sz="3600" b="1" dirty="0" smtClean="0">
              <a:latin typeface="Times New Roman" panose="02020603050405020304" pitchFamily="18" charset="0"/>
              <a:cs typeface="Times New Roman" panose="02020603050405020304" pitchFamily="18" charset="0"/>
            </a:endParaRPr>
          </a:p>
        </p:txBody>
      </p:sp>
      <p:pic>
        <p:nvPicPr>
          <p:cNvPr id="6" name="Content Placeholder 6"/>
          <p:cNvPicPr>
            <a:picLocks noChangeAspect="1"/>
          </p:cNvPicPr>
          <p:nvPr/>
        </p:nvPicPr>
        <p:blipFill>
          <a:blip r:embed="rId1"/>
          <a:stretch>
            <a:fillRect/>
          </a:stretch>
        </p:blipFill>
        <p:spPr>
          <a:xfrm>
            <a:off x="5015848" y="2191365"/>
            <a:ext cx="6692634" cy="4051300"/>
          </a:xfrm>
          <a:prstGeom prst="rect">
            <a:avLst/>
          </a:prstGeom>
        </p:spPr>
      </p:pic>
      <p:pic>
        <p:nvPicPr>
          <p:cNvPr id="8" name="Picture 7" descr="e0cc55a3-3793-4c92-a6c4-01b7238d523f"/>
          <p:cNvPicPr>
            <a:picLocks noChangeAspect="1"/>
          </p:cNvPicPr>
          <p:nvPr/>
        </p:nvPicPr>
        <p:blipFill>
          <a:blip r:embed="rId2"/>
          <a:stretch>
            <a:fillRect/>
          </a:stretch>
        </p:blipFill>
        <p:spPr>
          <a:xfrm>
            <a:off x="4207510" y="1061085"/>
            <a:ext cx="10523220" cy="82530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smtClean="0">
                <a:latin typeface="Times New Roman" panose="02020603050405020304" pitchFamily="18" charset="0"/>
                <a:cs typeface="Times New Roman" panose="02020603050405020304" pitchFamily="18" charset="0"/>
              </a:rPr>
              <a:t>OVERVIEW </a:t>
            </a:r>
            <a:endParaRPr lang="en-IN" sz="3600" b="1"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ABSTRACT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OBJECTIVE</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INTRODUCTION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LITERATURE REVIEW (SOFT COPY OF PAPERS TO BE LINKED AS HYPERLINK)</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DESIGN AND METHODOLOGIES</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IMPLEMENTATION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TESTING</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INPUT AND OUTPUT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VIDEO-1 (Till REVEW-1)</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VIDEO-2(Complete Implementation of Project)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CONCLUSION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WEB REFERENCES LINK (TILL REVIEW DATE ALL LINKS TO BE INCLUDED DAY WISE)</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PLAGIARISM REPORT OF PPT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135582" y="492440"/>
            <a:ext cx="9144000" cy="646331"/>
          </a:xfrm>
          <a:prstGeom prst="rect">
            <a:avLst/>
          </a:prstGeom>
        </p:spPr>
        <p:txBody>
          <a:bodyPr>
            <a:spAutoFit/>
          </a:bodyPr>
          <a:lstStyle/>
          <a:p>
            <a:pPr algn="ctr"/>
            <a:r>
              <a:rPr lang="en-US" sz="3600" b="1" dirty="0" smtClean="0">
                <a:latin typeface="Times New Roman" panose="02020603050405020304" pitchFamily="18" charset="0"/>
                <a:cs typeface="Times New Roman" panose="02020603050405020304" pitchFamily="18" charset="0"/>
              </a:rPr>
              <a:t>Activity Diagram</a:t>
            </a:r>
            <a:endParaRPr lang="en-US" sz="36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2119745" y="1911927"/>
            <a:ext cx="2015837" cy="369332"/>
          </a:xfrm>
          <a:prstGeom prst="rect">
            <a:avLst/>
          </a:prstGeom>
          <a:noFill/>
        </p:spPr>
        <p:txBody>
          <a:bodyPr wrap="square" rtlCol="0">
            <a:spAutoFit/>
          </a:bodyPr>
          <a:lstStyle/>
          <a:p>
            <a:r>
              <a:rPr lang="en-IN" dirty="0" err="1" smtClean="0"/>
              <a:t>Eg</a:t>
            </a:r>
            <a:r>
              <a:rPr lang="en-IN" dirty="0" smtClean="0"/>
              <a:t>,</a:t>
            </a:r>
            <a:endParaRPr lang="en-IN" dirty="0"/>
          </a:p>
        </p:txBody>
      </p:sp>
      <p:pic>
        <p:nvPicPr>
          <p:cNvPr id="8" name="Picture 7" descr="2896250d-b8aa-4792-8746-99622dd34ca6"/>
          <p:cNvPicPr>
            <a:picLocks noChangeAspect="1"/>
          </p:cNvPicPr>
          <p:nvPr/>
        </p:nvPicPr>
        <p:blipFill>
          <a:blip r:embed="rId1"/>
          <a:stretch>
            <a:fillRect/>
          </a:stretch>
        </p:blipFill>
        <p:spPr>
          <a:xfrm>
            <a:off x="2410460" y="1623060"/>
            <a:ext cx="12865100" cy="7581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753975" y="487372"/>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endParaRPr lang="en-US" sz="3600" b="1" dirty="0" smtClean="0">
              <a:latin typeface="Times New Roman" panose="02020603050405020304" pitchFamily="18" charset="0"/>
              <a:cs typeface="Times New Roman" panose="02020603050405020304" pitchFamily="18" charset="0"/>
            </a:endParaRPr>
          </a:p>
        </p:txBody>
      </p:sp>
      <p:pic>
        <p:nvPicPr>
          <p:cNvPr id="6" name="Content Placeholder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8417" y="2290905"/>
            <a:ext cx="10016837" cy="4861260"/>
          </a:xfrm>
          <a:prstGeom prst="rect">
            <a:avLst/>
          </a:prstGeom>
        </p:spPr>
      </p:pic>
      <p:sp>
        <p:nvSpPr>
          <p:cNvPr id="7" name="TextBox 6"/>
          <p:cNvSpPr txBox="1"/>
          <p:nvPr/>
        </p:nvSpPr>
        <p:spPr>
          <a:xfrm>
            <a:off x="1579418" y="1496291"/>
            <a:ext cx="2161309" cy="369332"/>
          </a:xfrm>
          <a:prstGeom prst="rect">
            <a:avLst/>
          </a:prstGeom>
          <a:noFill/>
        </p:spPr>
        <p:txBody>
          <a:bodyPr wrap="square" rtlCol="0">
            <a:spAutoFit/>
          </a:bodyPr>
          <a:lstStyle/>
          <a:p>
            <a:r>
              <a:rPr lang="en-IN" dirty="0" err="1" smtClean="0"/>
              <a:t>Eg</a:t>
            </a:r>
            <a:r>
              <a:rPr lang="en-IN" dirty="0" smtClean="0"/>
              <a:t>,</a:t>
            </a:r>
            <a:endParaRPr lang="en-IN" dirty="0"/>
          </a:p>
        </p:txBody>
      </p:sp>
      <p:pic>
        <p:nvPicPr>
          <p:cNvPr id="9" name="Picture 8" descr="3e5d4104-ebb0-4fe9-acda-28e7bf4022da"/>
          <p:cNvPicPr>
            <a:picLocks noChangeAspect="1"/>
          </p:cNvPicPr>
          <p:nvPr/>
        </p:nvPicPr>
        <p:blipFill>
          <a:blip r:embed="rId2"/>
          <a:stretch>
            <a:fillRect/>
          </a:stretch>
        </p:blipFill>
        <p:spPr>
          <a:xfrm>
            <a:off x="1578610" y="1892300"/>
            <a:ext cx="15029815" cy="70389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043202" y="584435"/>
            <a:ext cx="2839239" cy="646331"/>
          </a:xfrm>
          <a:prstGeom prst="rect">
            <a:avLst/>
          </a:prstGeom>
        </p:spPr>
        <p:txBody>
          <a:bodyPr wrap="none">
            <a:spAutoFit/>
          </a:bodyPr>
          <a:lstStyle/>
          <a:p>
            <a:pPr algn="ctr"/>
            <a:r>
              <a:rPr lang="en-US" sz="3600" b="1" dirty="0" smtClean="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10" name="Picture 9" descr="6a49c447-c5bc-4f4c-874f-8ab0b263b6be"/>
          <p:cNvPicPr>
            <a:picLocks noChangeAspect="1"/>
          </p:cNvPicPr>
          <p:nvPr/>
        </p:nvPicPr>
        <p:blipFill>
          <a:blip r:embed="rId1"/>
          <a:stretch>
            <a:fillRect/>
          </a:stretch>
        </p:blipFill>
        <p:spPr>
          <a:xfrm>
            <a:off x="2967990" y="1892300"/>
            <a:ext cx="12583160" cy="6502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UNIT TESTING</a:t>
            </a:r>
            <a:endParaRPr lang="en-IN" sz="2400" i="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INTEGRATION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FUNCTIONAL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WHITE BOX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smtClean="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smtClean="0">
                <a:latin typeface="Times New Roman" panose="02020603050405020304" pitchFamily="18" charset="0"/>
                <a:cs typeface="Times New Roman" panose="02020603050405020304" pitchFamily="18" charset="0"/>
              </a:rPr>
              <a:t>UNIT TESTING</a:t>
            </a:r>
            <a:endParaRPr lang="en-IN" sz="3600" b="1" i="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2306955"/>
          </a:xfrm>
          <a:prstGeom prst="rect">
            <a:avLst/>
          </a:prstGeom>
        </p:spPr>
        <p:txBody>
          <a:bodyPr wrap="square">
            <a:spAutoFit/>
          </a:bodyPr>
          <a:lstStyle/>
          <a:p>
            <a:r>
              <a:rPr lang="en-US" altLang="en-US" sz="2400" dirty="0">
                <a:latin typeface="Times New Roman" panose="02020603050405020304" pitchFamily="18" charset="0"/>
                <a:cs typeface="Times New Roman" panose="02020603050405020304" pitchFamily="18" charset="0"/>
              </a:rPr>
              <a:t>Unit testing is a critical phase in the development of the Real-Time Emotion-Based Music Recommendation Web App, ensuring that each individual module functions correctly and reliably.</a:t>
            </a:r>
            <a:endParaRPr lang="en-US" altLang="en-US" sz="2400"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 By isolating components such as emotion detection, classification, recommendation logic, and user feedback handling, developers can validate their behavior under various input conditions. For instance, the emotion detection module must accurately interpret facial expressions, voice tone, and text sentiment, while the recommendation engine should consistently map these emotions to appropriate music tracks.</a:t>
            </a:r>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pic>
        <p:nvPicPr>
          <p:cNvPr id="9" name="Picture 8" descr="6fe54e71-9ea2-4838-be19-4dbcea811cc6"/>
          <p:cNvPicPr>
            <a:picLocks noChangeAspect="1"/>
          </p:cNvPicPr>
          <p:nvPr/>
        </p:nvPicPr>
        <p:blipFill>
          <a:blip r:embed="rId1"/>
          <a:stretch>
            <a:fillRect/>
          </a:stretch>
        </p:blipFill>
        <p:spPr>
          <a:xfrm>
            <a:off x="5529580" y="3763645"/>
            <a:ext cx="6638290" cy="49790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803275" y="1544955"/>
            <a:ext cx="15004415" cy="6612890"/>
          </a:xfrm>
          <a:prstGeom prst="rect">
            <a:avLst/>
          </a:prstGeom>
          <a:noFill/>
        </p:spPr>
        <p:txBody>
          <a:bodyPr wrap="square" rtlCol="0">
            <a:noAutofit/>
          </a:bodyPr>
          <a:p>
            <a:pPr marL="0" lvl="1"/>
            <a:r>
              <a:rPr lang="en-US" sz="2800" b="1" dirty="0" smtClean="0">
                <a:latin typeface="Times New Roman" panose="02020603050405020304" pitchFamily="18" charset="0"/>
                <a:cs typeface="Times New Roman" panose="02020603050405020304" pitchFamily="18" charset="0"/>
                <a:sym typeface="+mn-ea"/>
              </a:rPr>
              <a:t>INTEGRATION TESTING</a:t>
            </a:r>
            <a:endParaRPr lang="en-US" sz="2800" b="1" dirty="0" smtClean="0">
              <a:latin typeface="Times New Roman" panose="02020603050405020304" pitchFamily="18" charset="0"/>
              <a:cs typeface="Times New Roman" panose="02020603050405020304" pitchFamily="18" charset="0"/>
              <a:sym typeface="+mn-ea"/>
            </a:endParaRPr>
          </a:p>
          <a:p>
            <a:pPr marL="0" lvl="1"/>
            <a:r>
              <a:rPr lang="en-US" altLang="en-US" dirty="0" smtClean="0">
                <a:latin typeface="Times New Roman" panose="02020603050405020304" pitchFamily="18" charset="0"/>
                <a:cs typeface="Times New Roman" panose="02020603050405020304" pitchFamily="18" charset="0"/>
                <a:sym typeface="+mn-ea"/>
              </a:rPr>
              <a:t>Integration testing plays a vital role in validating the interaction between different modules of the system, ensuring they work cohesively as a unified application. </a:t>
            </a:r>
            <a:endParaRPr lang="en-US" altLang="en-US" dirty="0" smtClean="0">
              <a:latin typeface="Times New Roman" panose="02020603050405020304" pitchFamily="18" charset="0"/>
              <a:cs typeface="Times New Roman" panose="02020603050405020304" pitchFamily="18" charset="0"/>
            </a:endParaRPr>
          </a:p>
          <a:p>
            <a:pPr marL="0" lvl="1"/>
            <a:endParaRPr lang="en-US" altLang="en-US" dirty="0" smtClean="0">
              <a:latin typeface="Times New Roman" panose="02020603050405020304" pitchFamily="18" charset="0"/>
              <a:cs typeface="Times New Roman" panose="02020603050405020304" pitchFamily="18" charset="0"/>
            </a:endParaRPr>
          </a:p>
          <a:p>
            <a:pPr marL="0" lvl="1"/>
            <a:r>
              <a:rPr lang="en-US" altLang="en-US" dirty="0" smtClean="0">
                <a:latin typeface="Times New Roman" panose="02020603050405020304" pitchFamily="18" charset="0"/>
                <a:cs typeface="Times New Roman" panose="02020603050405020304" pitchFamily="18" charset="0"/>
                <a:sym typeface="+mn-ea"/>
              </a:rPr>
              <a:t>Unlike unit testing, which focuses on isolated components, integration testing examines how modules such as emotion detection, classification, music recommendation, and user interface communicate and exchange data.</a:t>
            </a:r>
            <a:endParaRPr lang="en-US" altLang="en-US" dirty="0" smtClean="0">
              <a:latin typeface="Times New Roman" panose="02020603050405020304" pitchFamily="18" charset="0"/>
              <a:cs typeface="Times New Roman" panose="02020603050405020304" pitchFamily="18" charset="0"/>
            </a:endParaRPr>
          </a:p>
          <a:p>
            <a:pPr marL="0" lvl="1"/>
            <a:endParaRPr lang="en-US" altLang="en-US" dirty="0" smtClean="0">
              <a:latin typeface="Times New Roman" panose="02020603050405020304" pitchFamily="18" charset="0"/>
              <a:cs typeface="Times New Roman" panose="02020603050405020304" pitchFamily="18" charset="0"/>
            </a:endParaRPr>
          </a:p>
          <a:p>
            <a:pPr marL="0" lvl="1"/>
            <a:r>
              <a:rPr lang="en-US" altLang="en-US" dirty="0" smtClean="0">
                <a:latin typeface="Times New Roman" panose="02020603050405020304" pitchFamily="18" charset="0"/>
                <a:cs typeface="Times New Roman" panose="02020603050405020304" pitchFamily="18" charset="0"/>
                <a:sym typeface="+mn-ea"/>
              </a:rPr>
              <a:t>For instance, it verifies that the emotion detected from facial expressions or voice input is correctly passed to the recommendation engine, which then fetches appropriate music tracks from external APIs like Spotify</a:t>
            </a:r>
            <a:endParaRPr lang="en-US" altLang="en-US" dirty="0" smtClean="0">
              <a:latin typeface="Times New Roman" panose="02020603050405020304" pitchFamily="18" charset="0"/>
              <a:cs typeface="Times New Roman" panose="02020603050405020304" pitchFamily="18" charset="0"/>
            </a:endParaRPr>
          </a:p>
          <a:p>
            <a:pPr marL="0" lvl="1"/>
            <a:endParaRPr lang="en-US" b="1" dirty="0" smtClean="0">
              <a:latin typeface="Times New Roman" panose="02020603050405020304" pitchFamily="18" charset="0"/>
              <a:cs typeface="Times New Roman" panose="02020603050405020304" pitchFamily="18" charset="0"/>
            </a:endParaRPr>
          </a:p>
          <a:p>
            <a:endParaRPr lang="en-US"/>
          </a:p>
        </p:txBody>
      </p:sp>
      <p:pic>
        <p:nvPicPr>
          <p:cNvPr id="6" name="Picture 5" descr="e96f40a9-43ca-47e2-ab3c-71587423c47d"/>
          <p:cNvPicPr>
            <a:picLocks noChangeAspect="1"/>
          </p:cNvPicPr>
          <p:nvPr/>
        </p:nvPicPr>
        <p:blipFill>
          <a:blip r:embed="rId1"/>
          <a:stretch>
            <a:fillRect/>
          </a:stretch>
        </p:blipFill>
        <p:spPr>
          <a:xfrm>
            <a:off x="4737100" y="3979545"/>
            <a:ext cx="7645400" cy="43008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smtClean="0">
                <a:latin typeface="Times New Roman" panose="02020603050405020304"/>
                <a:cs typeface="Times New Roman" panose="02020603050405020304"/>
              </a:rPr>
              <a:t>SYSTEM</a:t>
            </a:r>
            <a:r>
              <a:rPr lang="en-IN" sz="3600" b="1" spc="10" dirty="0" smtClean="0">
                <a:latin typeface="Times New Roman" panose="02020603050405020304"/>
                <a:cs typeface="Times New Roman" panose="02020603050405020304"/>
              </a:rPr>
              <a:t> </a:t>
            </a:r>
            <a:r>
              <a:rPr lang="en-IN" sz="3600" b="1" spc="-25" dirty="0" smtClean="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935020" y="1675307"/>
            <a:ext cx="16874998" cy="1938020"/>
          </a:xfrm>
          <a:prstGeom prst="rect">
            <a:avLst/>
          </a:prstGeom>
        </p:spPr>
        <p:txBody>
          <a:bodyPr wrap="square">
            <a:spAutoFit/>
          </a:bodyPr>
          <a:lstStyle/>
          <a:p>
            <a:r>
              <a:rPr lang="en-US" altLang="en-US" sz="2400" dirty="0"/>
              <a:t>System testing is the final phase of testing in the development lifecycle of the Real-Time Emotion-Based Music Recommendation Web App, where the entire integrated system is evaluated as a whole. It verifies that all modules—emotion detection, classification, music recommendation, user interface, database, and feedback loop—work together seamlessly to meet the specified requirements</a:t>
            </a:r>
            <a:endParaRPr lang="en-US" altLang="en-US" sz="2400" dirty="0"/>
          </a:p>
          <a:p>
            <a:r>
              <a:rPr lang="en-US" altLang="en-US" sz="2400" dirty="0"/>
              <a:t>This phase involves testing the application in an environment that closely resembles real-world usage, including live inputs from webcam, microphone, and text, and interactions with external APIs like Spotify or YouTube.</a:t>
            </a:r>
            <a:endParaRPr lang="en-US" altLang="en-US" sz="2400" dirty="0"/>
          </a:p>
        </p:txBody>
      </p:sp>
      <p:pic>
        <p:nvPicPr>
          <p:cNvPr id="10" name="Picture 9" descr="e31b0abe-6031-413f-96ec-00e1dd5d03dd"/>
          <p:cNvPicPr>
            <a:picLocks noChangeAspect="1"/>
          </p:cNvPicPr>
          <p:nvPr/>
        </p:nvPicPr>
        <p:blipFill>
          <a:blip r:embed="rId1"/>
          <a:srcRect r="18138"/>
          <a:stretch>
            <a:fillRect/>
          </a:stretch>
        </p:blipFill>
        <p:spPr>
          <a:xfrm>
            <a:off x="4984750" y="4150995"/>
            <a:ext cx="8046720" cy="49587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1183005" y="1381125"/>
            <a:ext cx="16349980" cy="7582535"/>
          </a:xfrm>
          <a:prstGeom prst="rect">
            <a:avLst/>
          </a:prstGeom>
          <a:noFill/>
        </p:spPr>
        <p:txBody>
          <a:bodyPr wrap="square" rtlCol="0">
            <a:noAutofit/>
          </a:bodyPr>
          <a:p>
            <a:pPr algn="ctr"/>
            <a:r>
              <a:rPr lang="en-IN" sz="2800" b="1" spc="-15" dirty="0" smtClean="0">
                <a:latin typeface="Times New Roman" panose="02020603050405020304"/>
                <a:cs typeface="Times New Roman" panose="02020603050405020304"/>
                <a:sym typeface="+mn-ea"/>
              </a:rPr>
              <a:t>FUNCTIONAL</a:t>
            </a:r>
            <a:r>
              <a:rPr lang="en-IN" sz="2800" b="1" spc="90" dirty="0" smtClean="0">
                <a:latin typeface="Times New Roman" panose="02020603050405020304"/>
                <a:cs typeface="Times New Roman" panose="02020603050405020304"/>
                <a:sym typeface="+mn-ea"/>
              </a:rPr>
              <a:t> </a:t>
            </a:r>
            <a:r>
              <a:rPr lang="en-IN" sz="2800" b="1" spc="-30" dirty="0" smtClean="0">
                <a:latin typeface="Times New Roman" panose="02020603050405020304"/>
                <a:cs typeface="Times New Roman" panose="02020603050405020304"/>
                <a:sym typeface="+mn-ea"/>
              </a:rPr>
              <a:t>TESTING</a:t>
            </a:r>
            <a:endParaRPr lang="en-IN" sz="2800" b="1" spc="-30" dirty="0" smtClean="0">
              <a:latin typeface="Times New Roman" panose="02020603050405020304"/>
              <a:cs typeface="Times New Roman" panose="02020603050405020304"/>
              <a:sym typeface="+mn-ea"/>
            </a:endParaRPr>
          </a:p>
          <a:p>
            <a:pPr algn="ctr"/>
            <a:endParaRPr lang="en-IN" sz="2800" b="1" dirty="0">
              <a:latin typeface="Times New Roman" panose="02020603050405020304"/>
              <a:cs typeface="Times New Roman" panose="02020603050405020304"/>
            </a:endParaRPr>
          </a:p>
          <a:p>
            <a:r>
              <a:rPr lang="en-US" altLang="en-US" sz="2400" dirty="0">
                <a:sym typeface="+mn-ea"/>
              </a:rPr>
              <a:t>Functional testing is a type of black-box testing that focuses on verifying whether the features of the Real-Time Emotion-Based Music Recommendation Web App work according to the specified requirements. It ensures that each function of the system—such as capturing user input, detecting emotions, classifying emotional states, recommending music, and collecting feedback—performs correctly when given valid inputs</a:t>
            </a:r>
            <a:endParaRPr lang="en-US" altLang="en-US" sz="2400" dirty="0"/>
          </a:p>
          <a:p>
            <a:r>
              <a:rPr lang="en-US" altLang="en-US" sz="2400" dirty="0">
                <a:sym typeface="+mn-ea"/>
              </a:rPr>
              <a:t>Functional testing also checks the integration with external APIs like Spotify or YouTube to ensure music is fetched and displayed properly.</a:t>
            </a:r>
            <a:endParaRPr lang="en-US" altLang="en-US" sz="2400" dirty="0"/>
          </a:p>
          <a:p>
            <a:r>
              <a:rPr lang="en-US" altLang="en-US" sz="2400" dirty="0">
                <a:sym typeface="+mn-ea"/>
              </a:rPr>
              <a:t>when a user submits a facial expression or voice input, the system should accurately detect the emotion and return a relevant music recommendation. </a:t>
            </a:r>
            <a:endParaRPr lang="en-US" altLang="en-US" sz="2400" dirty="0"/>
          </a:p>
          <a:p>
            <a:endParaRPr lang="en-US" sz="2400"/>
          </a:p>
        </p:txBody>
      </p:sp>
      <p:pic>
        <p:nvPicPr>
          <p:cNvPr id="6" name="Picture 5" descr="a22877be-b51d-4f51-9637-caa101634b5d"/>
          <p:cNvPicPr>
            <a:picLocks noChangeAspect="1"/>
          </p:cNvPicPr>
          <p:nvPr/>
        </p:nvPicPr>
        <p:blipFill>
          <a:blip r:embed="rId1"/>
          <a:stretch>
            <a:fillRect/>
          </a:stretch>
        </p:blipFill>
        <p:spPr>
          <a:xfrm>
            <a:off x="5513705" y="5026025"/>
            <a:ext cx="7875905" cy="4429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smtClean="0">
                <a:latin typeface="Times New Roman" panose="02020603050405020304"/>
                <a:cs typeface="Times New Roman" panose="02020603050405020304"/>
              </a:rPr>
              <a:t>INPUT</a:t>
            </a:r>
            <a:r>
              <a:rPr lang="en-IN" sz="3600" b="1" spc="85" dirty="0" smtClean="0">
                <a:latin typeface="Times New Roman" panose="02020603050405020304"/>
                <a:cs typeface="Times New Roman" panose="02020603050405020304"/>
              </a:rPr>
              <a:t> </a:t>
            </a:r>
            <a:r>
              <a:rPr lang="en-IN" sz="3600" b="1" spc="-10" dirty="0" smtClean="0">
                <a:latin typeface="Times New Roman" panose="02020603050405020304"/>
                <a:cs typeface="Times New Roman" panose="02020603050405020304"/>
              </a:rPr>
              <a:t>AND</a:t>
            </a:r>
            <a:r>
              <a:rPr lang="en-IN" sz="3600" b="1" spc="-3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9" name="Text Box 8"/>
          <p:cNvSpPr txBox="1"/>
          <p:nvPr/>
        </p:nvSpPr>
        <p:spPr>
          <a:xfrm>
            <a:off x="904875" y="1571625"/>
            <a:ext cx="12763500" cy="7557770"/>
          </a:xfrm>
          <a:prstGeom prst="rect">
            <a:avLst/>
          </a:prstGeom>
          <a:noFill/>
        </p:spPr>
        <p:txBody>
          <a:bodyPr wrap="square" rtlCol="0">
            <a:noAutofit/>
          </a:bodyPr>
          <a:p>
            <a:pPr marL="285750" indent="-285750">
              <a:buFont typeface="Arial" panose="020B0604020202020204" pitchFamily="34" charset="0"/>
              <a:buChar char="•"/>
            </a:pPr>
            <a:r>
              <a:rPr lang="en-US" altLang="en-US" sz="2800"/>
              <a:t>Facial expression captured via webcam and analyzed emotion detection model</a:t>
            </a:r>
            <a:endParaRPr lang="en-US" altLang="en-US" sz="2800"/>
          </a:p>
          <a:p>
            <a:pPr marL="457200" indent="-457200">
              <a:buFont typeface="Arial" panose="020B0604020202020204" pitchFamily="34" charset="0"/>
              <a:buChar char="•"/>
            </a:pPr>
            <a:r>
              <a:rPr lang="en-US" altLang="en-US" sz="2800"/>
              <a:t>Recommended tracks output as a list of songs with title, artist, genre, and mood match score</a:t>
            </a:r>
            <a:endParaRPr lang="en-US" altLang="en-US" sz="2800"/>
          </a:p>
          <a:p>
            <a:pPr marL="457200" indent="-457200">
              <a:buFont typeface="Arial" panose="020B0604020202020204" pitchFamily="34" charset="0"/>
              <a:buChar char="•"/>
            </a:pPr>
            <a:r>
              <a:rPr lang="en-US" altLang="en-US" sz="2800"/>
              <a:t>Detected emotion output as a label (e.g., Happy, Sad, Angry)</a:t>
            </a:r>
            <a:endParaRPr lang="en-US" altLang="en-US" sz="2800"/>
          </a:p>
          <a:p>
            <a:pPr marL="457200" indent="-457200">
              <a:buFont typeface="Arial" panose="020B0604020202020204" pitchFamily="34" charset="0"/>
              <a:buChar char="•"/>
            </a:pPr>
            <a:r>
              <a:rPr lang="en-US" altLang="en-US" sz="2800"/>
              <a:t>Mood modulation path optionally provided as a playlist progression (e.g., Sad → Calm → Happy)</a:t>
            </a:r>
            <a:endParaRPr lang="en-US" altLang="en-US" sz="2800"/>
          </a:p>
        </p:txBody>
      </p:sp>
      <p:pic>
        <p:nvPicPr>
          <p:cNvPr id="10" name="Picture 9" descr="a1df556c-6247-4c25-9ca1-d501aa53038c"/>
          <p:cNvPicPr>
            <a:picLocks noChangeAspect="1"/>
          </p:cNvPicPr>
          <p:nvPr/>
        </p:nvPicPr>
        <p:blipFill>
          <a:blip r:embed="rId1"/>
          <a:stretch>
            <a:fillRect/>
          </a:stretch>
        </p:blipFill>
        <p:spPr>
          <a:xfrm>
            <a:off x="5247640" y="4770120"/>
            <a:ext cx="7369810" cy="3883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smtClean="0">
                <a:latin typeface="Times New Roman" panose="02020603050405020304"/>
                <a:cs typeface="Times New Roman" panose="02020603050405020304"/>
              </a:rPr>
              <a:t>SOURCE</a:t>
            </a:r>
            <a:r>
              <a:rPr lang="en-IN" sz="3600" b="1" spc="-6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CODE</a:t>
            </a:r>
            <a:endParaRPr lang="en-IN" sz="3600" b="1" dirty="0"/>
          </a:p>
        </p:txBody>
      </p:sp>
      <p:pic>
        <p:nvPicPr>
          <p:cNvPr id="6" name="object 3"/>
          <p:cNvPicPr/>
          <p:nvPr/>
        </p:nvPicPr>
        <p:blipFill>
          <a:blip r:embed="rId1" cstate="print"/>
          <a:stretch>
            <a:fillRect/>
          </a:stretch>
        </p:blipFill>
        <p:spPr>
          <a:xfrm>
            <a:off x="5256068" y="2451389"/>
            <a:ext cx="7919605" cy="5757429"/>
          </a:xfrm>
          <a:prstGeom prst="rect">
            <a:avLst/>
          </a:prstGeom>
        </p:spPr>
      </p:pic>
      <p:sp>
        <p:nvSpPr>
          <p:cNvPr id="7" name="TextBox 6"/>
          <p:cNvSpPr txBox="1"/>
          <p:nvPr/>
        </p:nvSpPr>
        <p:spPr>
          <a:xfrm>
            <a:off x="831273" y="2036618"/>
            <a:ext cx="1787236" cy="460375"/>
          </a:xfrm>
          <a:prstGeom prst="rect">
            <a:avLst/>
          </a:prstGeom>
          <a:noFill/>
        </p:spPr>
        <p:txBody>
          <a:bodyPr wrap="square" rtlCol="0">
            <a:spAutoFit/>
          </a:bodyPr>
          <a:lstStyle/>
          <a:p>
            <a:endParaRPr lang="en-IN" sz="2400" dirty="0"/>
          </a:p>
        </p:txBody>
      </p:sp>
      <p:sp>
        <p:nvSpPr>
          <p:cNvPr id="8" name="Rectangle 7"/>
          <p:cNvSpPr/>
          <p:nvPr/>
        </p:nvSpPr>
        <p:spPr>
          <a:xfrm>
            <a:off x="1134052" y="8741125"/>
            <a:ext cx="309880" cy="368300"/>
          </a:xfrm>
          <a:prstGeom prst="rect">
            <a:avLst/>
          </a:prstGeom>
        </p:spPr>
        <p:txBody>
          <a:bodyPr wrap="none">
            <a:spAutoFit/>
          </a:bodyPr>
          <a:lstStyle/>
          <a:p>
            <a:endParaRPr lang="en-IN" b="1" dirty="0">
              <a:latin typeface="Times New Roman" panose="02020603050405020304" pitchFamily="18" charset="0"/>
              <a:cs typeface="Times New Roman" panose="02020603050405020304" pitchFamily="18" charset="0"/>
            </a:endParaRPr>
          </a:p>
        </p:txBody>
      </p:sp>
      <p:pic>
        <p:nvPicPr>
          <p:cNvPr id="9" name="Picture 8" descr="addd1b6c-5ea6-4fa2-9e1c-891d5e1ab1af"/>
          <p:cNvPicPr>
            <a:picLocks noChangeAspect="1"/>
          </p:cNvPicPr>
          <p:nvPr/>
        </p:nvPicPr>
        <p:blipFill>
          <a:blip r:embed="rId2"/>
          <a:stretch>
            <a:fillRect/>
          </a:stretch>
        </p:blipFill>
        <p:spPr>
          <a:xfrm>
            <a:off x="4064000" y="2498090"/>
            <a:ext cx="10160000" cy="5715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85559" y="389205"/>
            <a:ext cx="15469732" cy="8655050"/>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ABSTRACT</a:t>
            </a:r>
            <a:endParaRPr lang="en-IN" sz="3600" b="1" dirty="0" smtClean="0">
              <a:latin typeface="Times New Roman" panose="02020603050405020304" pitchFamily="18" charset="0"/>
              <a:cs typeface="Times New Roman" panose="02020603050405020304" pitchFamily="18" charset="0"/>
            </a:endParaRPr>
          </a:p>
          <a:p>
            <a:pPr lvl="1">
              <a:lnSpc>
                <a:spcPct val="150000"/>
              </a:lnSpc>
            </a:pPr>
            <a:endParaRPr lang="en-IN" sz="3200" b="1" dirty="0" smtClean="0">
              <a:latin typeface="Times New Roman" panose="02020603050405020304" pitchFamily="18" charset="0"/>
              <a:cs typeface="Times New Roman" panose="02020603050405020304" pitchFamily="18" charset="0"/>
            </a:endParaRPr>
          </a:p>
          <a:p>
            <a:pPr lvl="1">
              <a:lnSpc>
                <a:spcPct val="150000"/>
              </a:lnSpc>
            </a:pPr>
            <a:r>
              <a:rPr lang="en-US" altLang="en-IN" sz="3200" b="1" dirty="0" smtClean="0">
                <a:latin typeface="Times New Roman" panose="02020603050405020304" pitchFamily="18" charset="0"/>
                <a:cs typeface="Times New Roman" panose="02020603050405020304" pitchFamily="18" charset="0"/>
              </a:rPr>
              <a:t> INTRODUCTION</a:t>
            </a:r>
            <a:endParaRPr lang="en-US" altLang="en-IN" sz="3200" b="1" dirty="0" smtClean="0">
              <a:latin typeface="Times New Roman" panose="02020603050405020304" pitchFamily="18" charset="0"/>
              <a:cs typeface="Times New Roman" panose="02020603050405020304" pitchFamily="18" charset="0"/>
            </a:endParaRPr>
          </a:p>
          <a:p>
            <a:pPr marL="914400" lvl="1" indent="-457200">
              <a:lnSpc>
                <a:spcPct val="110000"/>
              </a:lnSpc>
              <a:buFont typeface="Arial" panose="020B0604020202020204" pitchFamily="34" charset="0"/>
              <a:buChar char="•"/>
            </a:pPr>
            <a:r>
              <a:rPr lang="en-US" altLang="en-US" sz="3200" dirty="0" smtClean="0">
                <a:latin typeface="Times New Roman" panose="02020603050405020304" pitchFamily="18" charset="0"/>
                <a:cs typeface="Times New Roman" panose="02020603050405020304" pitchFamily="18" charset="0"/>
              </a:rPr>
              <a:t>A Real-Time Emotion-Based Music Recommendation Web App is a system designed to personalize music suggestions based on the user's emotional state at the moment of interaction.</a:t>
            </a:r>
            <a:r>
              <a:rPr lang="en-US" altLang="en-US" sz="3200" b="1" dirty="0" smtClean="0">
                <a:latin typeface="Times New Roman" panose="02020603050405020304" pitchFamily="18" charset="0"/>
                <a:cs typeface="Times New Roman" panose="02020603050405020304" pitchFamily="18" charset="0"/>
              </a:rPr>
              <a:t> </a:t>
            </a:r>
            <a:endParaRPr lang="en-US" altLang="en-US" sz="3200" b="1" dirty="0" smtClean="0">
              <a:latin typeface="Times New Roman" panose="02020603050405020304" pitchFamily="18" charset="0"/>
              <a:cs typeface="Times New Roman" panose="02020603050405020304" pitchFamily="18" charset="0"/>
            </a:endParaRPr>
          </a:p>
          <a:p>
            <a:pPr marL="914400" lvl="1" indent="-457200">
              <a:lnSpc>
                <a:spcPct val="110000"/>
              </a:lnSpc>
              <a:buFont typeface="Arial" panose="020B0604020202020204" pitchFamily="34" charset="0"/>
              <a:buChar char="•"/>
            </a:pPr>
            <a:r>
              <a:rPr lang="en-US" altLang="en-US" sz="3200" dirty="0" smtClean="0">
                <a:latin typeface="Times New Roman" panose="02020603050405020304" pitchFamily="18" charset="0"/>
                <a:cs typeface="Times New Roman" panose="02020603050405020304" pitchFamily="18" charset="0"/>
              </a:rPr>
              <a:t>This innovative approach to music recommendation goes beyond traditional playlist algorithms by integrating real-time emotion recognition through technologies like facial expression analysis, voice tone detection, and text sentiment analysis.</a:t>
            </a:r>
            <a:r>
              <a:rPr lang="en-US" altLang="en-US" sz="3200" b="1" dirty="0" smtClean="0">
                <a:latin typeface="Times New Roman" panose="02020603050405020304" pitchFamily="18" charset="0"/>
                <a:cs typeface="Times New Roman" panose="02020603050405020304" pitchFamily="18" charset="0"/>
              </a:rPr>
              <a:t> </a:t>
            </a:r>
            <a:endParaRPr lang="en-US" altLang="en-US" sz="3200" b="1" dirty="0" smtClean="0">
              <a:latin typeface="Times New Roman" panose="02020603050405020304" pitchFamily="18" charset="0"/>
              <a:cs typeface="Times New Roman" panose="02020603050405020304" pitchFamily="18" charset="0"/>
            </a:endParaRPr>
          </a:p>
          <a:p>
            <a:pPr marL="914400" lvl="1" indent="-457200">
              <a:lnSpc>
                <a:spcPct val="110000"/>
              </a:lnSpc>
              <a:buFont typeface="Arial" panose="020B0604020202020204" pitchFamily="34" charset="0"/>
              <a:buChar char="•"/>
            </a:pPr>
            <a:r>
              <a:rPr lang="en-US" altLang="en-US" sz="3200" dirty="0" smtClean="0">
                <a:latin typeface="Times New Roman" panose="02020603050405020304" pitchFamily="18" charset="0"/>
                <a:cs typeface="Times New Roman" panose="02020603050405020304" pitchFamily="18" charset="0"/>
              </a:rPr>
              <a:t>It uses AI to detect your current mood and instantly suggest music that matches your emotional state.</a:t>
            </a:r>
            <a:endParaRPr lang="en-US" altLang="en-US" sz="3200" dirty="0" smtClean="0">
              <a:latin typeface="Times New Roman" panose="02020603050405020304" pitchFamily="18" charset="0"/>
              <a:cs typeface="Times New Roman" panose="02020603050405020304" pitchFamily="18" charset="0"/>
            </a:endParaRPr>
          </a:p>
          <a:p>
            <a:pPr marL="914400" lvl="1" indent="-457200">
              <a:lnSpc>
                <a:spcPct val="110000"/>
              </a:lnSpc>
              <a:buFont typeface="Arial" panose="020B0604020202020204" pitchFamily="34" charset="0"/>
              <a:buChar char="•"/>
            </a:pPr>
            <a:endParaRPr lang="en-US" altLang="en-US" sz="3200" b="1" dirty="0" smtClean="0">
              <a:latin typeface="Times New Roman" panose="02020603050405020304" pitchFamily="18" charset="0"/>
              <a:cs typeface="Times New Roman" panose="02020603050405020304" pitchFamily="18" charset="0"/>
            </a:endParaRPr>
          </a:p>
          <a:p>
            <a:pPr lvl="1">
              <a:lnSpc>
                <a:spcPct val="150000"/>
              </a:lnSpc>
            </a:pPr>
            <a:endParaRPr lang="en-US" altLang="en-US" sz="3200" b="1" dirty="0" smtClean="0">
              <a:latin typeface="Times New Roman" panose="02020603050405020304" pitchFamily="18" charset="0"/>
              <a:cs typeface="Times New Roman" panose="02020603050405020304" pitchFamily="18" charset="0"/>
            </a:endParaRPr>
          </a:p>
          <a:p>
            <a:pPr lvl="1">
              <a:lnSpc>
                <a:spcPct val="150000"/>
              </a:lnSpc>
            </a:pPr>
            <a:endParaRPr lang="en-IN" sz="2800" b="1"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object 3"/>
          <p:cNvPicPr/>
          <p:nvPr/>
        </p:nvPicPr>
        <p:blipFill>
          <a:blip r:embed="rId1" cstate="print"/>
          <a:stretch>
            <a:fillRect/>
          </a:stretch>
        </p:blipFill>
        <p:spPr>
          <a:xfrm>
            <a:off x="4448175" y="2448791"/>
            <a:ext cx="7400925" cy="4638675"/>
          </a:xfrm>
          <a:prstGeom prst="rect">
            <a:avLst/>
          </a:prstGeom>
        </p:spPr>
      </p:pic>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pic>
        <p:nvPicPr>
          <p:cNvPr id="9" name="Picture 8" descr="411d8fb6-a168-4ef2-83a8-f995957b8b38"/>
          <p:cNvPicPr>
            <a:picLocks noChangeAspect="1"/>
          </p:cNvPicPr>
          <p:nvPr/>
        </p:nvPicPr>
        <p:blipFill>
          <a:blip r:embed="rId2"/>
          <a:stretch>
            <a:fillRect/>
          </a:stretch>
        </p:blipFill>
        <p:spPr>
          <a:xfrm>
            <a:off x="4064000" y="2286000"/>
            <a:ext cx="10160000" cy="5715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smtClean="0">
                <a:latin typeface="Times New Roman" panose="02020603050405020304"/>
                <a:cs typeface="Times New Roman" panose="02020603050405020304"/>
              </a:rPr>
              <a:t>CONCLUSION</a:t>
            </a:r>
            <a:endParaRPr lang="en-IN" sz="3600" b="1" dirty="0"/>
          </a:p>
        </p:txBody>
      </p:sp>
      <p:sp>
        <p:nvSpPr>
          <p:cNvPr id="6" name="TextBox 5"/>
          <p:cNvSpPr txBox="1"/>
          <p:nvPr/>
        </p:nvSpPr>
        <p:spPr>
          <a:xfrm>
            <a:off x="1496060" y="1683385"/>
            <a:ext cx="12568555" cy="7367270"/>
          </a:xfrm>
          <a:prstGeom prst="rect">
            <a:avLst/>
          </a:prstGeom>
          <a:noFill/>
        </p:spPr>
        <p:txBody>
          <a:bodyPr wrap="square" rtlCol="0">
            <a:noAutofit/>
          </a:bodyPr>
          <a:lstStyle/>
          <a:p>
            <a:pPr marL="457200" indent="-457200">
              <a:buFont typeface="Arial" panose="020B0604020202020204" pitchFamily="34" charset="0"/>
              <a:buChar char="•"/>
            </a:pPr>
            <a:r>
              <a:rPr lang="en-US" altLang="en-US" sz="3200" dirty="0"/>
              <a:t> Successfully designed a web-based music player that recommends songs based on user emotions.</a:t>
            </a:r>
            <a:endParaRPr lang="en-US" altLang="en-US" sz="3200" dirty="0"/>
          </a:p>
          <a:p>
            <a:pPr marL="457200" indent="-457200">
              <a:buFont typeface="Arial" panose="020B0604020202020204" pitchFamily="34" charset="0"/>
              <a:buChar char="•"/>
            </a:pPr>
            <a:r>
              <a:rPr lang="en-US" altLang="en-US" sz="3200" dirty="0"/>
              <a:t> Integrated emotion detection via image upload using DeepFace (planned) for real-time analysis.</a:t>
            </a:r>
            <a:endParaRPr lang="en-US" altLang="en-US" sz="3200" dirty="0"/>
          </a:p>
          <a:p>
            <a:pPr marL="457200" indent="-457200">
              <a:buFont typeface="Arial" panose="020B0604020202020204" pitchFamily="34" charset="0"/>
              <a:buChar char="•"/>
            </a:pPr>
            <a:r>
              <a:rPr lang="en-US" altLang="en-US" sz="3200" dirty="0"/>
              <a:t> Delivered a modern, responsive UI inspired by Spotify with intuitive navigation and playback controls.</a:t>
            </a:r>
            <a:endParaRPr lang="en-US" altLang="en-US" sz="3200" dirty="0"/>
          </a:p>
          <a:p>
            <a:pPr marL="457200" indent="-457200">
              <a:buFont typeface="Arial" panose="020B0604020202020204" pitchFamily="34" charset="0"/>
              <a:buChar char="•"/>
            </a:pPr>
            <a:r>
              <a:rPr lang="en-US" altLang="en-US" sz="3200" dirty="0"/>
              <a:t> Enabled personalized playlists mapped to seven core emotions: Happy, Sad, Angry, Fear, Surprise, Disgust, Neutral.</a:t>
            </a:r>
            <a:endParaRPr lang="en-US" altLang="en-US" sz="3200" dirty="0"/>
          </a:p>
          <a:p>
            <a:pPr marL="457200" indent="-457200">
              <a:buFont typeface="Arial" panose="020B0604020202020204" pitchFamily="34" charset="0"/>
              <a:buChar char="•"/>
            </a:pPr>
            <a:r>
              <a:rPr lang="en-US" altLang="en-US" sz="3200" dirty="0"/>
              <a:t> Implemented RESTful API endpoints for emotion detection, music recommendation, and streaming.</a:t>
            </a:r>
            <a:endParaRPr lang="en-US" altLang="en-US" sz="3200" dirty="0"/>
          </a:p>
          <a:p>
            <a:pPr marL="457200" indent="-457200">
              <a:buFont typeface="Arial" panose="020B0604020202020204" pitchFamily="34" charset="0"/>
              <a:buChar char="•"/>
            </a:pPr>
            <a:r>
              <a:rPr lang="en-US" altLang="en-US" sz="3200" dirty="0"/>
              <a:t> Provided manual emotion selection and history tracking for enhanced user control and engagement.</a:t>
            </a:r>
            <a:endParaRPr lang="en-US" altLang="en-US" sz="3200" dirty="0"/>
          </a:p>
          <a:p>
            <a:endParaRPr lang="en-US" altLang="en-US" sz="3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smtClean="0">
                <a:latin typeface="Times New Roman" panose="02020603050405020304" pitchFamily="18" charset="0"/>
                <a:cs typeface="Times New Roman" panose="02020603050405020304" pitchFamily="18" charset="0"/>
              </a:rPr>
              <a:t>Plagiarism</a:t>
            </a:r>
            <a:r>
              <a:rPr lang="en-IN" sz="3600" b="1" spc="-21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Report</a:t>
            </a:r>
            <a:r>
              <a:rPr lang="en-IN" sz="3600" b="1" spc="-35" dirty="0" smtClean="0">
                <a:latin typeface="Times New Roman" panose="02020603050405020304" pitchFamily="18" charset="0"/>
                <a:cs typeface="Times New Roman" panose="02020603050405020304" pitchFamily="18" charset="0"/>
              </a:rPr>
              <a:t> </a:t>
            </a:r>
            <a:r>
              <a:rPr lang="en-IN" sz="3600" b="1" spc="10" dirty="0" smtClean="0">
                <a:latin typeface="Times New Roman" panose="02020603050405020304" pitchFamily="18" charset="0"/>
                <a:cs typeface="Times New Roman" panose="02020603050405020304" pitchFamily="18" charset="0"/>
              </a:rPr>
              <a:t>of</a:t>
            </a:r>
            <a:r>
              <a:rPr lang="en-IN" sz="3600" b="1" spc="-55" dirty="0" smtClean="0">
                <a:latin typeface="Times New Roman" panose="02020603050405020304" pitchFamily="18" charset="0"/>
                <a:cs typeface="Times New Roman" panose="02020603050405020304" pitchFamily="18" charset="0"/>
              </a:rPr>
              <a:t> </a:t>
            </a:r>
            <a:r>
              <a:rPr lang="en-IN" sz="3600" b="1" spc="-15" dirty="0" smtClean="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14400" y="1953491"/>
            <a:ext cx="7543800" cy="1323439"/>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Plagiarism should be less than 10%.</a:t>
            </a:r>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err="1" smtClean="0">
                <a:latin typeface="Times New Roman" panose="02020603050405020304" pitchFamily="18" charset="0"/>
                <a:cs typeface="Times New Roman" panose="02020603050405020304" pitchFamily="18" charset="0"/>
              </a:rPr>
              <a:t>Eg</a:t>
            </a:r>
            <a:r>
              <a:rPr lang="en-IN" sz="2000" dirty="0" smtClean="0">
                <a:latin typeface="Times New Roman" panose="02020603050405020304" pitchFamily="18" charset="0"/>
                <a:cs typeface="Times New Roman" panose="02020603050405020304" pitchFamily="18" charset="0"/>
              </a:rPr>
              <a:t>,</a:t>
            </a:r>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7" name="object 3"/>
          <p:cNvPicPr/>
          <p:nvPr/>
        </p:nvPicPr>
        <p:blipFill>
          <a:blip r:embed="rId1" cstate="print"/>
          <a:stretch>
            <a:fillRect/>
          </a:stretch>
        </p:blipFill>
        <p:spPr>
          <a:xfrm>
            <a:off x="5756564" y="3740727"/>
            <a:ext cx="8391525" cy="345232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smtClean="0">
                <a:latin typeface="Times New Roman" panose="02020603050405020304" pitchFamily="18" charset="0"/>
                <a:cs typeface="Times New Roman" panose="02020603050405020304" pitchFamily="18" charset="0"/>
              </a:rPr>
              <a:t>Web</a:t>
            </a:r>
            <a:r>
              <a:rPr lang="en-IN" sz="3600" b="1" spc="-4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references/video</a:t>
            </a:r>
            <a:r>
              <a:rPr lang="en-IN" sz="3600" b="1" spc="-114" dirty="0" smtClean="0">
                <a:latin typeface="Times New Roman" panose="02020603050405020304" pitchFamily="18" charset="0"/>
                <a:cs typeface="Times New Roman" panose="02020603050405020304" pitchFamily="18" charset="0"/>
              </a:rPr>
              <a:t> </a:t>
            </a:r>
            <a:r>
              <a:rPr lang="en-IN" sz="3600" b="1" spc="20" dirty="0" smtClean="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22219" y="2119745"/>
            <a:ext cx="10058400" cy="461665"/>
          </a:xfrm>
          <a:prstGeom prst="rect">
            <a:avLst/>
          </a:prstGeom>
          <a:noFill/>
        </p:spPr>
        <p:txBody>
          <a:bodyPr wrap="square" rtlCol="0">
            <a:spAutoFit/>
          </a:bodyPr>
          <a:lstStyle/>
          <a:p>
            <a:r>
              <a:rPr lang="en-IN" sz="2400" dirty="0" smtClean="0"/>
              <a:t>A minimum of </a:t>
            </a:r>
            <a:r>
              <a:rPr lang="en-IN" sz="2400" b="1" dirty="0" smtClean="0"/>
              <a:t>four</a:t>
            </a:r>
            <a:r>
              <a:rPr lang="en-IN" sz="2400" dirty="0" smtClean="0"/>
              <a:t> sample URLs have to be attached here</a:t>
            </a:r>
            <a:r>
              <a:rPr lang="en-IN" dirty="0" smtClean="0"/>
              <a:t>.</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82736" y="469961"/>
            <a:ext cx="9575769" cy="646331"/>
          </a:xfrm>
          <a:prstGeom prst="rect">
            <a:avLst/>
          </a:prstGeom>
        </p:spPr>
        <p:txBody>
          <a:bodyPr wrap="square">
            <a:spAutoFit/>
          </a:bodyPr>
          <a:lstStyle/>
          <a:p>
            <a:pPr algn="ctr"/>
            <a:r>
              <a:rPr lang="en-IN" sz="3600" b="1" dirty="0" smtClean="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459740" y="1212215"/>
            <a:ext cx="17373600" cy="4206875"/>
          </a:xfrm>
          <a:prstGeom prst="rect">
            <a:avLst/>
          </a:prstGeom>
          <a:noFill/>
        </p:spPr>
        <p:txBody>
          <a:bodyPr wrap="square" rtlCol="0">
            <a:noAutofit/>
          </a:bodyPr>
          <a:lstStyle/>
          <a:p>
            <a:pPr>
              <a:lnSpc>
                <a:spcPct val="90000"/>
              </a:lnSpc>
            </a:pPr>
            <a:r>
              <a:rPr lang="en-US" altLang="en-US" sz="2800" dirty="0"/>
              <a:t>(1) Dhanawade, A. Patil, and R. Pawar, “Emotion-Based Music Recommendation System,” 2021 International Conference on Advances in Computing, Communication and Control (ICAC3), IEEE, 2021.</a:t>
            </a:r>
            <a:endParaRPr lang="en-US" altLang="en-US" sz="2800" dirty="0"/>
          </a:p>
          <a:p>
            <a:pPr>
              <a:lnSpc>
                <a:spcPct val="90000"/>
              </a:lnSpc>
            </a:pPr>
            <a:r>
              <a:rPr lang="en-US" altLang="en-US" sz="2800" dirty="0"/>
              <a:t>(2) Sharma, V. Gupta, and R. Singh, “Affective Music Recommendation Using Multimodal Emotion Recognition,” IEEE Transactions on Affective Computing, vol. XX, no. XX, pp. XX–XX, 2022.</a:t>
            </a:r>
            <a:endParaRPr lang="en-US" altLang="en-US" sz="2800" dirty="0"/>
          </a:p>
          <a:p>
            <a:pPr>
              <a:lnSpc>
                <a:spcPct val="90000"/>
              </a:lnSpc>
            </a:pPr>
            <a:r>
              <a:rPr lang="en-US" altLang="en-US" sz="2800" dirty="0"/>
              <a:t>(3) Mehta, S. Joshi, and P. Deshmukh, “Real-Time Emotion-Aware Music Recommendation Using Deep Learning,” IEEE Access, vol. 11, pp. XX–XX, 2023.</a:t>
            </a:r>
            <a:endParaRPr lang="en-US" altLang="en-US" sz="2800" dirty="0"/>
          </a:p>
          <a:p>
            <a:pPr>
              <a:lnSpc>
                <a:spcPct val="90000"/>
              </a:lnSpc>
            </a:pPr>
            <a:r>
              <a:rPr lang="en-US" altLang="en-US" sz="2800" dirty="0"/>
              <a:t>(4) Kumar, M. Verma, and S. Jain, “Personalized Music Recommendation Based on EEG and Facial Emotion Recognition,” IEEE Sensors Journal, vol. XX, no. XX, pp. XX–XX, 2022.</a:t>
            </a:r>
            <a:endParaRPr lang="en-US" altLang="en-US" sz="2800" dirty="0"/>
          </a:p>
          <a:p>
            <a:pPr>
              <a:lnSpc>
                <a:spcPct val="90000"/>
              </a:lnSpc>
            </a:pPr>
            <a:r>
              <a:rPr lang="en-US" altLang="en-US" sz="2800" dirty="0"/>
              <a:t>(5) Hussain, M. A. Khan, and S. A. Khan, “Emotion-Aware Music Recommendation Using Hybrid Deep Learning,” IEEE Access, vol. 10, pp. 123456–123467, 2022.</a:t>
            </a:r>
            <a:endParaRPr lang="en-US" altLang="en-US" sz="2800" dirty="0"/>
          </a:p>
          <a:p>
            <a:pPr>
              <a:lnSpc>
                <a:spcPct val="90000"/>
              </a:lnSpc>
            </a:pPr>
            <a:r>
              <a:rPr lang="en-US" altLang="en-US" sz="2800" dirty="0"/>
              <a:t>(6) Zhang, Y. Liu, and H. Wang, “Multimodal Emotion Recognition for Music Recommendation Using Attention-Based Fusion,” IEEE Transactions on Multimedia, vol. 25, pp. 3456–3468, 2023.</a:t>
            </a:r>
            <a:endParaRPr lang="en-US" altLang="en-US" sz="2800" dirty="0"/>
          </a:p>
          <a:p>
            <a:pPr>
              <a:lnSpc>
                <a:spcPct val="90000"/>
              </a:lnSpc>
            </a:pPr>
            <a:r>
              <a:rPr lang="en-US" altLang="en-US" sz="2800" dirty="0"/>
              <a:t>(7) Nguyen and H. Kim, “Real-Time Emotion Recognition and Music Recommendation Using Facial and Speech Cues,” IEEE Sensors Journal, vol. 23, no. 4, pp. 5678–5689, 2023.</a:t>
            </a:r>
            <a:endParaRPr lang="en-US" altLang="en-US" sz="2800" dirty="0"/>
          </a:p>
          <a:p>
            <a:pPr>
              <a:lnSpc>
                <a:spcPct val="90000"/>
              </a:lnSpc>
            </a:pPr>
            <a:r>
              <a:rPr lang="en-US" altLang="en-US" sz="2800" dirty="0"/>
              <a:t>(8) Gupta and R. Bhatia, “Emotion-Based Music Recommendation Using Deep Neural Networks,” 2020 IEEE International Conference on Computational Intelligence and Communication Technology (CICT), pp. 1–6, 2020.</a:t>
            </a:r>
            <a:endParaRPr lang="en-US" altLang="en-US" sz="2800" dirty="0"/>
          </a:p>
          <a:p>
            <a:pPr>
              <a:lnSpc>
                <a:spcPct val="90000"/>
              </a:lnSpc>
            </a:pPr>
            <a:r>
              <a:rPr lang="en-US" altLang="en-US" sz="2800" dirty="0"/>
              <a:t>(9) Lee and J. Park, “Emotion-Aware Music Recommendation System Using Facial Expression and Sentiment Analysis,” IEEE International Conference on Consumer Electronics (ICCE), pp. 1–4, 2021.</a:t>
            </a:r>
            <a:endParaRPr lang="en-US" altLang="en-US" sz="2800" dirty="0"/>
          </a:p>
          <a:p>
            <a:pPr>
              <a:lnSpc>
                <a:spcPct val="90000"/>
              </a:lnSpc>
            </a:pPr>
            <a:r>
              <a:rPr lang="en-US" altLang="en-US" sz="2800" dirty="0"/>
              <a:t>(10) Patel and A. Shah, “Music Recommendation Based on Emotion Recognition Using CNN,” 2022 IEEE International Conference on Intelligent Systems and Signal Processing (ISSP), pp. 1–5, 2022.</a:t>
            </a:r>
            <a:endParaRPr lang="en-US" altLang="en-US" sz="2800" dirty="0"/>
          </a:p>
          <a:p>
            <a:endParaRPr lang="en-US" altLang="en-US" sz="2800" dirty="0"/>
          </a:p>
          <a:p>
            <a:endParaRPr lang="en-US" alt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430" y="3345815"/>
            <a:ext cx="6894195" cy="110680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66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66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p:txBody>
          <a:bodyPr/>
          <a:lstStyle/>
          <a:p>
            <a:r>
              <a:rPr lang="en-IN"/>
              <a:t>DEPARTMENT OF COMPUTER SCIENCE &amp; ENGINEERING   / PROJECT TITLE</a:t>
            </a:r>
            <a:endParaRPr lang="en-IN"/>
          </a:p>
        </p:txBody>
      </p:sp>
      <p:sp>
        <p:nvSpPr>
          <p:cNvPr id="11" name="Date Placeholder 10"/>
          <p:cNvSpPr>
            <a:spLocks noGrp="1"/>
          </p:cNvSpPr>
          <p:nvPr>
            <p:ph type="dt" sz="half" idx="10"/>
          </p:nvPr>
        </p:nvSpPr>
        <p:spPr/>
        <p:txBody>
          <a:bodyPr/>
          <a:lstStyle/>
          <a:p>
            <a:fld id="{FC19F4A3-E32D-4520-B9BC-6787D8D72445}" type="datetime4">
              <a:rPr lang="en-US" smtClean="0"/>
            </a:fld>
            <a:endParaRPr lang="en-US"/>
          </a:p>
        </p:txBody>
      </p:sp>
      <p:pic>
        <p:nvPicPr>
          <p:cNvPr id="8" name="Picture 7" descr="E:\WINDER SEM 2024-25\College Logo.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49891" y="7107382"/>
            <a:ext cx="6328321" cy="1583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786765" y="845185"/>
            <a:ext cx="15843250" cy="7007225"/>
          </a:xfrm>
          <a:prstGeom prst="rect">
            <a:avLst/>
          </a:prstGeom>
          <a:noFill/>
        </p:spPr>
        <p:txBody>
          <a:bodyPr wrap="square" rtlCol="0">
            <a:noAutofit/>
          </a:bodyPr>
          <a:p>
            <a:r>
              <a:rPr lang="en-US" altLang="en-US" sz="3200" b="1"/>
              <a:t> </a:t>
            </a:r>
            <a:r>
              <a:rPr lang="en-US" altLang="en-US" sz="4000" b="1"/>
              <a:t>PURPOSE</a:t>
            </a:r>
            <a:endParaRPr lang="en-US" altLang="en-US" sz="3200" b="1"/>
          </a:p>
          <a:p>
            <a:pPr marL="457200" indent="-457200">
              <a:buFont typeface="Arial" panose="020B0604020202020204" pitchFamily="34" charset="0"/>
              <a:buChar char="•"/>
            </a:pPr>
            <a:r>
              <a:rPr lang="en-US" altLang="en-US" sz="3600"/>
              <a:t>Recommends music based on the user's current emotional state</a:t>
            </a:r>
            <a:endParaRPr lang="en-US" altLang="en-US" sz="3600"/>
          </a:p>
          <a:p>
            <a:pPr marL="457200" indent="-457200">
              <a:buFont typeface="Arial" panose="020B0604020202020204" pitchFamily="34" charset="0"/>
              <a:buChar char="•"/>
            </a:pPr>
            <a:r>
              <a:rPr lang="en-US" altLang="en-US" sz="3600"/>
              <a:t>Enhances user experience by aligning music with mood in real time</a:t>
            </a:r>
            <a:endParaRPr lang="en-US" altLang="en-US" sz="3600"/>
          </a:p>
          <a:p>
            <a:pPr marL="457200" indent="-457200">
              <a:buFont typeface="Arial" panose="020B0604020202020204" pitchFamily="34" charset="0"/>
              <a:buChar char="•"/>
            </a:pPr>
            <a:r>
              <a:rPr lang="en-US" altLang="en-US" sz="3600"/>
              <a:t>Enhance Emotional Connection with Music Tailors music suggestions to match or influence the user's current emotional state.</a:t>
            </a:r>
            <a:endParaRPr lang="en-US" altLang="en-US" sz="3600"/>
          </a:p>
          <a:p>
            <a:pPr indent="0">
              <a:buFont typeface="Arial" panose="020B0604020202020204" pitchFamily="34" charset="0"/>
              <a:buNone/>
            </a:pPr>
            <a:endParaRPr lang="en-US" altLang="en-US" sz="3600"/>
          </a:p>
          <a:p>
            <a:pPr indent="0">
              <a:buFont typeface="Arial" panose="020B0604020202020204" pitchFamily="34" charset="0"/>
              <a:buNone/>
            </a:pPr>
            <a:r>
              <a:rPr lang="en-US" altLang="en-US" sz="4000" b="1"/>
              <a:t>METHODS</a:t>
            </a:r>
            <a:endParaRPr lang="en-US" altLang="en-US" sz="4000" b="1"/>
          </a:p>
          <a:p>
            <a:pPr marL="571500" indent="-571500">
              <a:buFont typeface="Arial" panose="020B0604020202020204" pitchFamily="34" charset="0"/>
              <a:buChar char="•"/>
            </a:pPr>
            <a:r>
              <a:rPr lang="en-US" altLang="en-US" sz="3600" b="1"/>
              <a:t> Facial Expression Analysis:</a:t>
            </a:r>
            <a:r>
              <a:rPr lang="en-US" altLang="en-US" sz="3600"/>
              <a:t> Uses computer vision (e.g., OpenCV, deep learning models) to interpret emotions from webcam input.</a:t>
            </a:r>
            <a:endParaRPr lang="en-US" altLang="en-US" sz="3600"/>
          </a:p>
          <a:p>
            <a:pPr marL="571500" indent="-571500">
              <a:buFont typeface="Arial" panose="020B0604020202020204" pitchFamily="34" charset="0"/>
              <a:buChar char="•"/>
            </a:pPr>
            <a:r>
              <a:rPr lang="en-US" altLang="en-US" sz="3600" b="1"/>
              <a:t> Voice Tone Analysis:</a:t>
            </a:r>
            <a:r>
              <a:rPr lang="en-US" altLang="en-US" sz="3600"/>
              <a:t> Applies audio processing and ML (e.g., MFCC features + emotion classifiers) to detect mood from speech.</a:t>
            </a:r>
            <a:endParaRPr lang="en-US" altLang="en-US" sz="3600"/>
          </a:p>
          <a:p>
            <a:pPr indent="0">
              <a:buFont typeface="Arial" panose="020B0604020202020204" pitchFamily="34" charset="0"/>
              <a:buNone/>
            </a:pPr>
            <a:endParaRPr lang="en-US" altLang="en-US" sz="3600" b="1"/>
          </a:p>
          <a:p>
            <a:pPr marL="571500" indent="-571500">
              <a:buFont typeface="Arial" panose="020B0604020202020204" pitchFamily="34" charset="0"/>
              <a:buChar char="•"/>
            </a:pPr>
            <a:endParaRPr lang="en-US" altLang="en-US" sz="3600"/>
          </a:p>
          <a:p>
            <a:pPr marL="457200" indent="-457200">
              <a:buFont typeface="Arial" panose="020B0604020202020204" pitchFamily="34" charset="0"/>
              <a:buChar char="•"/>
            </a:pPr>
            <a:endParaRPr lang="en-US" altLang="en-US" sz="3600"/>
          </a:p>
          <a:p>
            <a:pPr marL="457200" indent="-457200">
              <a:buFont typeface="Arial" panose="020B0604020202020204" pitchFamily="34" charset="0"/>
              <a:buChar char="•"/>
            </a:pPr>
            <a:endParaRPr lang="en-US" altLang="en-US" sz="3600"/>
          </a:p>
          <a:p>
            <a:endParaRPr lang="en-US" altLang="en-US"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1275080" y="1096645"/>
            <a:ext cx="14764385" cy="9078595"/>
          </a:xfrm>
          <a:prstGeom prst="rect">
            <a:avLst/>
          </a:prstGeom>
          <a:noFill/>
        </p:spPr>
        <p:txBody>
          <a:bodyPr wrap="square" rtlCol="0">
            <a:spAutoFit/>
          </a:bodyPr>
          <a:p>
            <a:r>
              <a:rPr lang="en-US" sz="4000" b="1"/>
              <a:t>RESULT</a:t>
            </a:r>
            <a:endParaRPr lang="en-US" sz="4000" b="1"/>
          </a:p>
          <a:p>
            <a:pPr marL="571500" indent="-571500">
              <a:buFont typeface="Arial" panose="020B0604020202020204" pitchFamily="34" charset="0"/>
              <a:buChar char="•"/>
            </a:pPr>
            <a:r>
              <a:rPr lang="en-US" altLang="en-US" sz="3600" b="1"/>
              <a:t> Accurate Emotion Detection: </a:t>
            </a:r>
            <a:r>
              <a:rPr lang="en-US" altLang="en-US" sz="3600"/>
              <a:t>Real-time identification of user emotions through facial, voice, or text input.</a:t>
            </a:r>
            <a:endParaRPr lang="en-US" altLang="en-US" sz="3600"/>
          </a:p>
          <a:p>
            <a:pPr marL="571500" indent="-571500">
              <a:buFont typeface="Arial" panose="020B0604020202020204" pitchFamily="34" charset="0"/>
              <a:buChar char="•"/>
            </a:pPr>
            <a:r>
              <a:rPr lang="en-US" altLang="en-US" sz="3600" b="1"/>
              <a:t> Dynamic Music Suggestions:</a:t>
            </a:r>
            <a:r>
              <a:rPr lang="en-US" altLang="en-US" sz="3600"/>
              <a:t> Immediate playlist updates that reflect the user's current mood.</a:t>
            </a:r>
            <a:endParaRPr lang="en-US" altLang="en-US" sz="3600"/>
          </a:p>
          <a:p>
            <a:pPr marL="571500" indent="-571500">
              <a:buFont typeface="Arial" panose="020B0604020202020204" pitchFamily="34" charset="0"/>
              <a:buChar char="•"/>
            </a:pPr>
            <a:r>
              <a:rPr lang="en-US" altLang="en-US" sz="3600" b="1"/>
              <a:t> User Engagement: </a:t>
            </a:r>
            <a:r>
              <a:rPr lang="en-US" altLang="en-US" sz="3600"/>
              <a:t>Increased interaction and satisfaction due to personalized music experiences.</a:t>
            </a:r>
            <a:endParaRPr lang="en-US" altLang="en-US" sz="3600"/>
          </a:p>
          <a:p>
            <a:pPr indent="0">
              <a:buNone/>
            </a:pPr>
            <a:r>
              <a:rPr lang="en-US" altLang="en-US" sz="4000" b="1"/>
              <a:t>CONCLUSION</a:t>
            </a:r>
            <a:endParaRPr lang="en-US" altLang="en-US" sz="4000" b="1"/>
          </a:p>
          <a:p>
            <a:pPr marL="571500" indent="-571500">
              <a:buFont typeface="Arial" panose="020B0604020202020204" pitchFamily="34" charset="0"/>
              <a:buChar char="•"/>
            </a:pPr>
            <a:r>
              <a:rPr lang="en-US" altLang="en-US" sz="3600" b="1"/>
              <a:t> </a:t>
            </a:r>
            <a:r>
              <a:rPr lang="en-US" altLang="en-US" sz="3600"/>
              <a:t>Emotion-aware music recommendation represents a powerful fusion of AI and human-centered design.</a:t>
            </a:r>
            <a:endParaRPr lang="en-US" altLang="en-US" sz="3600"/>
          </a:p>
          <a:p>
            <a:pPr marL="571500" indent="-571500">
              <a:buFont typeface="Arial" panose="020B0604020202020204" pitchFamily="34" charset="0"/>
              <a:buChar char="•"/>
            </a:pPr>
            <a:r>
              <a:rPr lang="en-US" altLang="en-US" sz="3600"/>
              <a:t>The app delivers a deeply personalized experience, adapting music to real-time emotional shifts.</a:t>
            </a:r>
            <a:endParaRPr lang="en-US" altLang="en-US" sz="3600"/>
          </a:p>
          <a:p>
            <a:pPr marL="571500" indent="-571500">
              <a:buFont typeface="Arial" panose="020B0604020202020204" pitchFamily="34" charset="0"/>
              <a:buChar char="•"/>
            </a:pPr>
            <a:r>
              <a:rPr lang="en-US" altLang="en-US" sz="3600"/>
              <a:t> It offers practical benefits for mental wellness, entertainment, and user engagement</a:t>
            </a:r>
            <a:r>
              <a:rPr lang="en-US" altLang="en-US" sz="3600" b="1"/>
              <a:t>.</a:t>
            </a:r>
            <a:endParaRPr lang="en-US" altLang="en-US" sz="3600" b="1"/>
          </a:p>
          <a:p>
            <a:pPr marL="571500" indent="-571500">
              <a:buFont typeface="Arial" panose="020B0604020202020204" pitchFamily="34" charset="0"/>
              <a:buChar char="•"/>
            </a:pPr>
            <a:endParaRPr lang="en-US" altLang="en-US" sz="3600" b="1"/>
          </a:p>
          <a:p>
            <a:pPr marL="571500" indent="-571500">
              <a:buFont typeface="Arial" panose="020B0604020202020204" pitchFamily="34" charset="0"/>
              <a:buChar char="•"/>
            </a:pPr>
            <a:endParaRPr lang="en-US" altLang="en-US" sz="3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06898" y="451550"/>
            <a:ext cx="16940775" cy="11620500"/>
          </a:xfrm>
          <a:prstGeom prst="rect">
            <a:avLst/>
          </a:prstGeom>
        </p:spPr>
        <p:txBody>
          <a:bodyPr wrap="square">
            <a:spAutoFit/>
          </a:bodyPr>
          <a:lstStyle/>
          <a:p>
            <a:pPr lvl="1" algn="ctr">
              <a:lnSpc>
                <a:spcPct val="150000"/>
              </a:lnSpc>
            </a:pPr>
            <a:r>
              <a:rPr lang="en-IN" sz="4000" b="1" dirty="0" smtClean="0">
                <a:latin typeface="Times New Roman" panose="02020603050405020304" pitchFamily="18" charset="0"/>
                <a:cs typeface="Times New Roman" panose="02020603050405020304" pitchFamily="18" charset="0"/>
              </a:rPr>
              <a:t>OBJECTIVES</a:t>
            </a:r>
            <a:endParaRPr lang="en-IN" sz="4000" b="1" dirty="0" smtClean="0">
              <a:latin typeface="Times New Roman" panose="02020603050405020304" pitchFamily="18" charset="0"/>
              <a:cs typeface="Times New Roman" panose="02020603050405020304" pitchFamily="18" charset="0"/>
            </a:endParaRPr>
          </a:p>
          <a:p>
            <a:pPr lvl="1" algn="l">
              <a:lnSpc>
                <a:spcPct val="110000"/>
              </a:lnSpc>
            </a:pPr>
            <a:r>
              <a:rPr lang="en-US" altLang="en-US" sz="3600" b="1" dirty="0" smtClean="0">
                <a:latin typeface="Times New Roman" panose="02020603050405020304" pitchFamily="18" charset="0"/>
                <a:cs typeface="Times New Roman" panose="02020603050405020304" pitchFamily="18" charset="0"/>
              </a:rPr>
              <a:t> </a:t>
            </a:r>
            <a:r>
              <a:rPr lang="en-US" altLang="en-US" sz="4000" b="1" dirty="0" smtClean="0">
                <a:latin typeface="Times New Roman" panose="02020603050405020304" pitchFamily="18" charset="0"/>
                <a:cs typeface="Times New Roman" panose="02020603050405020304" pitchFamily="18" charset="0"/>
              </a:rPr>
              <a:t>Aim of the Project</a:t>
            </a:r>
            <a:endParaRPr lang="en-US" altLang="en-US" sz="3600" b="1"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 </a:t>
            </a:r>
            <a:r>
              <a:rPr lang="en-US" altLang="en-US" sz="3600" dirty="0" smtClean="0">
                <a:latin typeface="Times New Roman" panose="02020603050405020304" pitchFamily="18" charset="0"/>
                <a:cs typeface="Times New Roman" panose="02020603050405020304" pitchFamily="18" charset="0"/>
              </a:rPr>
              <a:t>To develop an intelligent music recommendation system that responds to users' emotional states in real time.</a:t>
            </a: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 </a:t>
            </a:r>
            <a:r>
              <a:rPr lang="en-US" altLang="en-US" sz="3600" dirty="0" smtClean="0">
                <a:latin typeface="Times New Roman" panose="02020603050405020304" pitchFamily="18" charset="0"/>
                <a:cs typeface="Times New Roman" panose="02020603050405020304" pitchFamily="18" charset="0"/>
              </a:rPr>
              <a:t>To enhance user experience by offering music that aligns with or helps regulate their current mood.</a:t>
            </a: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 </a:t>
            </a:r>
            <a:r>
              <a:rPr lang="en-US" altLang="en-US" sz="3600" dirty="0" smtClean="0">
                <a:latin typeface="Times New Roman" panose="02020603050405020304" pitchFamily="18" charset="0"/>
                <a:cs typeface="Times New Roman" panose="02020603050405020304" pitchFamily="18" charset="0"/>
              </a:rPr>
              <a:t>To integrate emotion recognition technologies (facial, voice, or text-based) with music recommendation engines.</a:t>
            </a:r>
            <a:endParaRPr lang="en-US" altLang="en-US" sz="3600" dirty="0" smtClean="0">
              <a:latin typeface="Times New Roman" panose="02020603050405020304" pitchFamily="18" charset="0"/>
              <a:cs typeface="Times New Roman" panose="02020603050405020304" pitchFamily="18" charset="0"/>
            </a:endParaRPr>
          </a:p>
          <a:p>
            <a:pPr lvl="1" indent="0" algn="l">
              <a:lnSpc>
                <a:spcPct val="110000"/>
              </a:lnSpc>
              <a:buFont typeface="Arial" panose="020B0604020202020204" pitchFamily="34" charset="0"/>
              <a:buNone/>
            </a:pPr>
            <a:r>
              <a:rPr lang="en-US" altLang="en-US" sz="4000" b="1" dirty="0" smtClean="0">
                <a:latin typeface="Times New Roman" panose="02020603050405020304" pitchFamily="18" charset="0"/>
                <a:cs typeface="Times New Roman" panose="02020603050405020304" pitchFamily="18" charset="0"/>
              </a:rPr>
              <a:t> Scope of the Project</a:t>
            </a:r>
            <a:endParaRPr lang="en-US" altLang="en-US" sz="40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Emotion Detection Modalities</a:t>
            </a:r>
            <a:r>
              <a:rPr lang="en-US" altLang="en-US" sz="3600" dirty="0" smtClean="0">
                <a:latin typeface="Times New Roman" panose="02020603050405020304" pitchFamily="18" charset="0"/>
                <a:cs typeface="Times New Roman" panose="02020603050405020304" pitchFamily="18" charset="0"/>
              </a:rPr>
              <a:t> Incorporates facial expression, voice tone, and text sentiment analysis to identify user emotions in real time.</a:t>
            </a: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Music Recommendation System</a:t>
            </a:r>
            <a:r>
              <a:rPr lang="en-US" altLang="en-US" sz="3600" dirty="0" smtClean="0">
                <a:latin typeface="Times New Roman" panose="02020603050405020304" pitchFamily="18" charset="0"/>
                <a:cs typeface="Times New Roman" panose="02020603050405020304" pitchFamily="18" charset="0"/>
              </a:rPr>
              <a:t> Maps detected emotions to music genres, moods, and tracks using metadata and machine learning models.</a:t>
            </a: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r>
              <a:rPr lang="en-US" altLang="en-US" sz="3600" b="1" dirty="0" smtClean="0">
                <a:latin typeface="Times New Roman" panose="02020603050405020304" pitchFamily="18" charset="0"/>
                <a:cs typeface="Times New Roman" panose="02020603050405020304" pitchFamily="18" charset="0"/>
              </a:rPr>
              <a:t>Real-Time Interaction  </a:t>
            </a:r>
            <a:r>
              <a:rPr lang="en-US" altLang="en-US" sz="3600" dirty="0" smtClean="0">
                <a:latin typeface="Times New Roman" panose="02020603050405020304" pitchFamily="18" charset="0"/>
                <a:cs typeface="Times New Roman" panose="02020603050405020304" pitchFamily="18" charset="0"/>
              </a:rPr>
              <a:t>Continuously updates music suggestions as the user's emotional state changes during the session.</a:t>
            </a: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00000"/>
              </a:lnSpc>
              <a:buFont typeface="Arial" panose="020B0604020202020204" pitchFamily="34" charset="0"/>
              <a:buChar char="•"/>
            </a:pPr>
            <a:endParaRPr lang="en-US" altLang="en-US" sz="3600" dirty="0" smtClean="0">
              <a:latin typeface="Times New Roman" panose="02020603050405020304" pitchFamily="18" charset="0"/>
              <a:cs typeface="Times New Roman" panose="02020603050405020304" pitchFamily="18" charset="0"/>
            </a:endParaRPr>
          </a:p>
          <a:p>
            <a:pPr marL="1028700" lvl="1" indent="-571500" algn="l">
              <a:lnSpc>
                <a:spcPct val="110000"/>
              </a:lnSpc>
              <a:buFont typeface="Arial" panose="020B0604020202020204" pitchFamily="34" charset="0"/>
              <a:buChar char="•"/>
            </a:pPr>
            <a:endParaRPr lang="en-US" altLang="en-US" sz="3600" dirty="0" smtClean="0">
              <a:latin typeface="Times New Roman" panose="02020603050405020304" pitchFamily="18" charset="0"/>
              <a:cs typeface="Times New Roman" panose="02020603050405020304" pitchFamily="18" charset="0"/>
            </a:endParaRPr>
          </a:p>
          <a:p>
            <a:pPr lvl="1" algn="l">
              <a:lnSpc>
                <a:spcPct val="110000"/>
              </a:lnSpc>
            </a:pPr>
            <a:endParaRPr lang="en-US" altLang="en-US" sz="3600" dirty="0" smtClean="0">
              <a:latin typeface="Times New Roman" panose="02020603050405020304" pitchFamily="18" charset="0"/>
              <a:cs typeface="Times New Roman" panose="02020603050405020304" pitchFamily="18" charset="0"/>
            </a:endParaRPr>
          </a:p>
          <a:p>
            <a:pPr lvl="1" algn="ctr">
              <a:lnSpc>
                <a:spcPct val="150000"/>
              </a:lnSpc>
            </a:pPr>
            <a:endParaRPr lang="en-IN" sz="36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dirty="0"/>
          </a:p>
        </p:txBody>
      </p:sp>
      <p:sp>
        <p:nvSpPr>
          <p:cNvPr id="3" name="Footer Placeholder 2"/>
          <p:cNvSpPr>
            <a:spLocks noGrp="1"/>
          </p:cNvSpPr>
          <p:nvPr>
            <p:ph type="ftr" sz="quarter" idx="11"/>
          </p:nvPr>
        </p:nvSpPr>
        <p:spPr/>
        <p:txBody>
          <a:bodyPr/>
          <a:lstStyle/>
          <a:p>
            <a:r>
              <a:rPr lang="en-IN" dirty="0"/>
              <a:t>DEPARTMENT OF COMPUTER SCIENCE &amp; ENGINEERING   / Minor project-1</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sp>
        <p:nvSpPr>
          <p:cNvPr id="9" name="TextBox 8"/>
          <p:cNvSpPr txBox="1"/>
          <p:nvPr/>
        </p:nvSpPr>
        <p:spPr>
          <a:xfrm>
            <a:off x="4114800" y="8395855"/>
            <a:ext cx="7024255" cy="460375"/>
          </a:xfrm>
          <a:prstGeom prst="rect">
            <a:avLst/>
          </a:prstGeom>
          <a:noFill/>
        </p:spPr>
        <p:txBody>
          <a:bodyPr wrap="square" rtlCol="0">
            <a:spAutoFit/>
          </a:bodyPr>
          <a:lstStyle/>
          <a:p>
            <a:r>
              <a:rPr lang="en-IN" sz="2400" dirty="0" smtClean="0"/>
              <a:t> </a:t>
            </a:r>
            <a:endParaRPr lang="en-IN" sz="2400" dirty="0"/>
          </a:p>
        </p:txBody>
      </p:sp>
      <p:sp>
        <p:nvSpPr>
          <p:cNvPr id="10" name="TextBox 9"/>
          <p:cNvSpPr txBox="1"/>
          <p:nvPr/>
        </p:nvSpPr>
        <p:spPr>
          <a:xfrm>
            <a:off x="893445" y="1787525"/>
            <a:ext cx="6757670" cy="768350"/>
          </a:xfrm>
          <a:prstGeom prst="rect">
            <a:avLst/>
          </a:prstGeom>
          <a:noFill/>
        </p:spPr>
        <p:txBody>
          <a:bodyPr wrap="square" rtlCol="0">
            <a:spAutoFit/>
          </a:bodyPr>
          <a:lstStyle/>
          <a:p>
            <a:r>
              <a:rPr lang="en-US" altLang="en-IN" sz="4400" b="1" dirty="0"/>
              <a:t>S</a:t>
            </a:r>
            <a:r>
              <a:rPr lang="en-IN" sz="4400" b="1" dirty="0"/>
              <a:t>ample Gantt Chart</a:t>
            </a:r>
            <a:endParaRPr lang="en-IN" sz="4400" b="1" dirty="0"/>
          </a:p>
        </p:txBody>
      </p:sp>
      <p:pic>
        <p:nvPicPr>
          <p:cNvPr id="5" name="Picture 4"/>
          <p:cNvPicPr>
            <a:picLocks noChangeAspect="1"/>
          </p:cNvPicPr>
          <p:nvPr/>
        </p:nvPicPr>
        <p:blipFill>
          <a:blip r:embed="rId1"/>
          <a:srcRect t="18219" r="-1190"/>
          <a:stretch>
            <a:fillRect/>
          </a:stretch>
        </p:blipFill>
        <p:spPr>
          <a:xfrm>
            <a:off x="2889250" y="3117215"/>
            <a:ext cx="10687050" cy="5924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INTRODUCTION</a:t>
            </a:r>
            <a:endParaRPr lang="en-IN" sz="3600" b="1" dirty="0" smtClean="0">
              <a:latin typeface="Times New Roman" panose="02020603050405020304" pitchFamily="18" charset="0"/>
              <a:cs typeface="Times New Roman" panose="02020603050405020304" pitchFamily="18" charset="0"/>
            </a:endParaRPr>
          </a:p>
        </p:txBody>
      </p:sp>
      <p:sp>
        <p:nvSpPr>
          <p:cNvPr id="7" name="Text Box 6"/>
          <p:cNvSpPr txBox="1"/>
          <p:nvPr/>
        </p:nvSpPr>
        <p:spPr>
          <a:xfrm>
            <a:off x="1601470" y="1295400"/>
            <a:ext cx="16889095" cy="7913370"/>
          </a:xfrm>
          <a:prstGeom prst="rect">
            <a:avLst/>
          </a:prstGeom>
          <a:noFill/>
        </p:spPr>
        <p:txBody>
          <a:bodyPr wrap="square" rtlCol="0">
            <a:noAutofit/>
          </a:bodyPr>
          <a:p>
            <a:pPr>
              <a:lnSpc>
                <a:spcPct val="80000"/>
              </a:lnSpc>
            </a:pPr>
            <a:r>
              <a:rPr lang="en-US" altLang="en-US" sz="3600" b="1"/>
              <a:t>Brief Overview</a:t>
            </a:r>
            <a:endParaRPr lang="en-US" altLang="en-US" sz="3600" b="1"/>
          </a:p>
          <a:p>
            <a:pPr marL="571500" indent="-571500">
              <a:lnSpc>
                <a:spcPct val="80000"/>
              </a:lnSpc>
              <a:buFont typeface="Arial" panose="020B0604020202020204" pitchFamily="34" charset="0"/>
              <a:buChar char="•"/>
            </a:pPr>
            <a:r>
              <a:rPr lang="en-US" altLang="en-US" sz="3600"/>
              <a:t> </a:t>
            </a:r>
            <a:r>
              <a:rPr lang="en-US" altLang="en-US" sz="3200"/>
              <a:t>“Music is the shorthand of emotion.” — Leo Tolstoy. What if your playlist could read your mood before you even press play?</a:t>
            </a:r>
            <a:endParaRPr lang="en-US" altLang="en-US" sz="3200"/>
          </a:p>
          <a:p>
            <a:pPr marL="571500" indent="-571500">
              <a:lnSpc>
                <a:spcPct val="80000"/>
              </a:lnSpc>
              <a:buFont typeface="Arial" panose="020B0604020202020204" pitchFamily="34" charset="0"/>
              <a:buChar char="•"/>
            </a:pPr>
            <a:r>
              <a:rPr lang="en-US" altLang="en-US" sz="3200"/>
              <a:t> This project aims to create a web application that detects a user's emotional state in real time and recommends music that matches or improves their mood.</a:t>
            </a:r>
            <a:endParaRPr lang="en-US" altLang="en-US" sz="3200"/>
          </a:p>
          <a:p>
            <a:pPr marL="571500" indent="-571500">
              <a:lnSpc>
                <a:spcPct val="80000"/>
              </a:lnSpc>
              <a:buFont typeface="Arial" panose="020B0604020202020204" pitchFamily="34" charset="0"/>
              <a:buChar char="•"/>
            </a:pPr>
            <a:r>
              <a:rPr lang="en-US" altLang="en-US" sz="3200"/>
              <a:t> It blends artificial intelligence, psychology, and music theory to deliver a deeply personalized listening experience.</a:t>
            </a:r>
            <a:endParaRPr lang="en-US" altLang="en-US" sz="3200"/>
          </a:p>
          <a:p>
            <a:pPr>
              <a:lnSpc>
                <a:spcPct val="80000"/>
              </a:lnSpc>
            </a:pPr>
            <a:r>
              <a:rPr lang="en-US" altLang="en-US" sz="4000" b="1"/>
              <a:t>Background Information</a:t>
            </a:r>
            <a:endParaRPr lang="en-US" altLang="en-US" sz="4000" b="1"/>
          </a:p>
          <a:p>
            <a:pPr marL="571500" indent="-571500">
              <a:lnSpc>
                <a:spcPct val="80000"/>
              </a:lnSpc>
              <a:buFont typeface="Arial" panose="020B0604020202020204" pitchFamily="34" charset="0"/>
              <a:buChar char="•"/>
            </a:pPr>
            <a:r>
              <a:rPr lang="en-US" altLang="en-US" sz="3600"/>
              <a:t> </a:t>
            </a:r>
            <a:r>
              <a:rPr lang="en-US" altLang="en-US" sz="3200"/>
              <a:t>Traditional music apps rely on user history, genre preferences, or manual searches.</a:t>
            </a:r>
            <a:endParaRPr lang="en-US" altLang="en-US" sz="3200"/>
          </a:p>
          <a:p>
            <a:pPr marL="571500" indent="-571500">
              <a:lnSpc>
                <a:spcPct val="80000"/>
              </a:lnSpc>
              <a:buFont typeface="Arial" panose="020B0604020202020204" pitchFamily="34" charset="0"/>
              <a:buChar char="•"/>
            </a:pPr>
            <a:r>
              <a:rPr lang="en-US" altLang="en-US" sz="3200"/>
              <a:t> Emotional states are dynamic—what feels right one moment may not the next.</a:t>
            </a:r>
            <a:endParaRPr lang="en-US" altLang="en-US" sz="3200"/>
          </a:p>
          <a:p>
            <a:pPr marL="571500" indent="-571500">
              <a:lnSpc>
                <a:spcPct val="80000"/>
              </a:lnSpc>
              <a:buFont typeface="Arial" panose="020B0604020202020204" pitchFamily="34" charset="0"/>
              <a:buChar char="•"/>
            </a:pPr>
            <a:r>
              <a:rPr lang="en-US" altLang="en-US" sz="3200"/>
              <a:t> Advances in AI now allow systems to interpret facial expressions, voice tone, and text sentiment to infer emotions.</a:t>
            </a:r>
            <a:endParaRPr lang="en-US" altLang="en-US" sz="3200"/>
          </a:p>
          <a:p>
            <a:pPr>
              <a:lnSpc>
                <a:spcPct val="80000"/>
              </a:lnSpc>
            </a:pPr>
            <a:r>
              <a:rPr lang="en-US" altLang="en-US" sz="3600" b="1"/>
              <a:t> </a:t>
            </a:r>
            <a:r>
              <a:rPr lang="en-US" altLang="en-US" sz="4000" b="1"/>
              <a:t>Examples and Instances</a:t>
            </a:r>
            <a:endParaRPr lang="en-US" altLang="en-US" sz="3600" b="1"/>
          </a:p>
          <a:p>
            <a:pPr marL="571500" lvl="0" indent="-571500">
              <a:lnSpc>
                <a:spcPct val="80000"/>
              </a:lnSpc>
              <a:buFont typeface="Arial" panose="020B0604020202020204" pitchFamily="34" charset="0"/>
              <a:buChar char="•"/>
            </a:pPr>
            <a:r>
              <a:rPr lang="en-US" altLang="en-US" sz="3200"/>
              <a:t> A student feeling anxious before an exam might receive calming lo-fi beats to ease tension.</a:t>
            </a:r>
            <a:endParaRPr lang="en-US" altLang="en-US" sz="3200"/>
          </a:p>
          <a:p>
            <a:pPr marL="571500" indent="-571500">
              <a:lnSpc>
                <a:spcPct val="80000"/>
              </a:lnSpc>
              <a:buFont typeface="Arial" panose="020B0604020202020204" pitchFamily="34" charset="0"/>
              <a:buChar char="•"/>
            </a:pPr>
            <a:r>
              <a:rPr lang="en-US" altLang="en-US" sz="3600"/>
              <a:t> </a:t>
            </a:r>
            <a:r>
              <a:rPr lang="en-US" altLang="en-US" sz="3200"/>
              <a:t>A user expressing joy through a smile or upbeat tone could be served energetic pop or dance tracks.</a:t>
            </a:r>
            <a:endParaRPr lang="en-US" altLang="en-US" sz="3200"/>
          </a:p>
          <a:p>
            <a:pPr marL="571500" indent="-571500">
              <a:lnSpc>
                <a:spcPct val="80000"/>
              </a:lnSpc>
              <a:buFont typeface="Arial" panose="020B0604020202020204" pitchFamily="34" charset="0"/>
              <a:buChar char="•"/>
            </a:pPr>
            <a:r>
              <a:rPr lang="en-US" altLang="en-US" sz="3200"/>
              <a:t> Apps like Moodify and Emotify have explored emotion-based music curation, but few offer real-time responsiveness.</a:t>
            </a:r>
            <a:endParaRPr lang="en-US" altLang="en-US" sz="3200"/>
          </a:p>
          <a:p>
            <a:endParaRPr lang="en-US" altLang="en-US" sz="3600"/>
          </a:p>
          <a:p>
            <a:endParaRPr lang="en-US" altLang="en-US"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LITERATURE REVIEW</a:t>
            </a:r>
            <a:endParaRPr lang="en-IN" sz="3600" b="1" dirty="0" smtClean="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955962" y="1399941"/>
          <a:ext cx="16957965" cy="6435725"/>
        </p:xfrm>
        <a:graphic>
          <a:graphicData uri="http://schemas.openxmlformats.org/drawingml/2006/table">
            <a:tbl>
              <a:tblPr firstRow="1" bandRow="1">
                <a:tableStyleId>{5C22544A-7EE6-4342-B048-85BDC9FD1C3A}</a:tableStyleId>
              </a:tblPr>
              <a:tblGrid>
                <a:gridCol w="1143002"/>
                <a:gridCol w="2927350"/>
                <a:gridCol w="6104427"/>
                <a:gridCol w="2025650"/>
                <a:gridCol w="4757536"/>
              </a:tblGrid>
              <a:tr h="1735991">
                <a:tc>
                  <a:txBody>
                    <a:bodyPr/>
                    <a:lstStyle/>
                    <a:p>
                      <a:pPr algn="ctr"/>
                      <a:r>
                        <a:rPr lang="en-IN" sz="3200" dirty="0" err="1" smtClean="0"/>
                        <a:t>Sl.No</a:t>
                      </a:r>
                      <a:endParaRPr lang="en-IN" sz="3200" dirty="0"/>
                    </a:p>
                  </a:txBody>
                  <a:tcPr/>
                </a:tc>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tr>
              <a:tr h="818396">
                <a:tc>
                  <a:txBody>
                    <a:bodyPr/>
                    <a:lstStyle/>
                    <a:p>
                      <a:r>
                        <a:rPr lang="en-IN" dirty="0" smtClean="0"/>
                        <a:t>1</a:t>
                      </a:r>
                      <a:endParaRPr lang="en-IN" dirty="0"/>
                    </a:p>
                  </a:txBody>
                  <a:tcPr/>
                </a:tc>
                <a:tc>
                  <a:txBody>
                    <a:bodyPr/>
                    <a:lstStyle/>
                    <a:p>
                      <a:r>
                        <a:rPr lang="en-US" altLang="en-US" dirty="0"/>
                        <a:t>S. Dhanawade et al.</a:t>
                      </a:r>
                      <a:endParaRPr lang="en-US" altLang="en-US" dirty="0"/>
                    </a:p>
                  </a:txBody>
                  <a:tcPr/>
                </a:tc>
                <a:tc>
                  <a:txBody>
                    <a:bodyPr/>
                    <a:lstStyle/>
                    <a:p>
                      <a:r>
                        <a:rPr lang="en-US" altLang="en-US"/>
                        <a:t>Emotion-Based Music Recommendation System, IEEE Conference Publication</a:t>
                      </a:r>
                      <a:endParaRPr lang="en-US" altLang="en-US"/>
                    </a:p>
                  </a:txBody>
                  <a:tcPr/>
                </a:tc>
                <a:tc>
                  <a:txBody>
                    <a:bodyPr/>
                    <a:lstStyle/>
                    <a:p>
                      <a:r>
                        <a:rPr lang="en-US" altLang="en-US"/>
                        <a:t>2021</a:t>
                      </a:r>
                      <a:endParaRPr lang="en-US" altLang="en-US"/>
                    </a:p>
                  </a:txBody>
                  <a:tcPr/>
                </a:tc>
                <a:tc>
                  <a:txBody>
                    <a:bodyPr/>
                    <a:lstStyle/>
                    <a:p>
                      <a:r>
                        <a:rPr lang="en-US" altLang="en-US"/>
                        <a:t>Uses facial expression analysis and neural networks to recommend mood-aligned music.</a:t>
                      </a:r>
                      <a:endParaRPr lang="en-US" altLang="en-US"/>
                    </a:p>
                  </a:txBody>
                  <a:tcPr/>
                </a:tc>
              </a:tr>
              <a:tr h="979805">
                <a:tc>
                  <a:txBody>
                    <a:bodyPr/>
                    <a:lstStyle/>
                    <a:p>
                      <a:r>
                        <a:rPr lang="en-IN" dirty="0" smtClean="0"/>
                        <a:t>2</a:t>
                      </a:r>
                      <a:endParaRPr lang="en-IN" dirty="0"/>
                    </a:p>
                  </a:txBody>
                  <a:tcPr/>
                </a:tc>
                <a:tc>
                  <a:txBody>
                    <a:bodyPr/>
                    <a:lstStyle/>
                    <a:p>
                      <a:r>
                        <a:rPr lang="en-US" altLang="en-US" dirty="0"/>
                        <a:t>A. Sharma et al.</a:t>
                      </a:r>
                      <a:endParaRPr lang="en-US" altLang="en-US" dirty="0"/>
                    </a:p>
                  </a:txBody>
                  <a:tcPr/>
                </a:tc>
                <a:tc>
                  <a:txBody>
                    <a:bodyPr/>
                    <a:lstStyle/>
                    <a:p>
                      <a:r>
                        <a:rPr lang="en-US" altLang="en-US" dirty="0"/>
                        <a:t>Affective Music Recommendation Using Multimodal Emotion Recognition, IEEE Transactions</a:t>
                      </a:r>
                      <a:endParaRPr lang="en-US" altLang="en-US" dirty="0"/>
                    </a:p>
                  </a:txBody>
                  <a:tcPr/>
                </a:tc>
                <a:tc>
                  <a:txBody>
                    <a:bodyPr/>
                    <a:lstStyle/>
                    <a:p>
                      <a:r>
                        <a:rPr lang="en-US" altLang="en-US"/>
                        <a:t>2022</a:t>
                      </a:r>
                      <a:endParaRPr lang="en-US" altLang="en-US"/>
                    </a:p>
                  </a:txBody>
                  <a:tcPr/>
                </a:tc>
                <a:tc>
                  <a:txBody>
                    <a:bodyPr/>
                    <a:lstStyle/>
                    <a:p>
                      <a:r>
                        <a:rPr lang="en-US" altLang="en-US" dirty="0"/>
                        <a:t>Combines facial, voice, and text inputs using deep learning fusion for emotion detection</a:t>
                      </a:r>
                      <a:endParaRPr lang="en-US" altLang="en-US" dirty="0"/>
                    </a:p>
                  </a:txBody>
                  <a:tcPr/>
                </a:tc>
              </a:tr>
              <a:tr h="818396">
                <a:tc>
                  <a:txBody>
                    <a:bodyPr/>
                    <a:lstStyle/>
                    <a:p>
                      <a:r>
                        <a:rPr lang="en-IN" dirty="0" smtClean="0"/>
                        <a:t>3</a:t>
                      </a:r>
                      <a:endParaRPr lang="en-IN" dirty="0"/>
                    </a:p>
                  </a:txBody>
                  <a:tcPr/>
                </a:tc>
                <a:tc>
                  <a:txBody>
                    <a:bodyPr/>
                    <a:lstStyle/>
                    <a:p>
                      <a:r>
                        <a:rPr lang="en-US" altLang="en-US" dirty="0"/>
                        <a:t>R. Mehta et al.</a:t>
                      </a:r>
                      <a:endParaRPr lang="en-US" altLang="en-US" dirty="0"/>
                    </a:p>
                  </a:txBody>
                  <a:tcPr/>
                </a:tc>
                <a:tc>
                  <a:txBody>
                    <a:bodyPr/>
                    <a:lstStyle/>
                    <a:p>
                      <a:r>
                        <a:rPr lang="en-US" altLang="en-US"/>
                        <a:t>Real-Time Emotion-Aware Music Recommendation Using Deep Learning, IEEE Access</a:t>
                      </a:r>
                      <a:endParaRPr lang="en-US" altLang="en-US"/>
                    </a:p>
                  </a:txBody>
                  <a:tcPr/>
                </a:tc>
                <a:tc>
                  <a:txBody>
                    <a:bodyPr/>
                    <a:lstStyle/>
                    <a:p>
                      <a:r>
                        <a:rPr lang="en-US" altLang="en-US"/>
                        <a:t>2023</a:t>
                      </a:r>
                      <a:endParaRPr lang="en-US" altLang="en-US"/>
                    </a:p>
                  </a:txBody>
                  <a:tcPr/>
                </a:tc>
                <a:tc>
                  <a:txBody>
                    <a:bodyPr/>
                    <a:lstStyle/>
                    <a:p>
                      <a:r>
                        <a:rPr lang="en-US" altLang="en-US" dirty="0"/>
                        <a:t>Proposes CNN-LSTM hybrid model for real-time emotion classification and music mapping</a:t>
                      </a:r>
                      <a:endParaRPr lang="en-US" altLang="en-US" dirty="0"/>
                    </a:p>
                  </a:txBody>
                  <a:tcPr/>
                </a:tc>
              </a:tr>
              <a:tr h="818396">
                <a:tc>
                  <a:txBody>
                    <a:bodyPr/>
                    <a:lstStyle/>
                    <a:p>
                      <a:r>
                        <a:rPr lang="en-IN" dirty="0" smtClean="0"/>
                        <a:t>4</a:t>
                      </a:r>
                      <a:endParaRPr lang="en-IN" dirty="0"/>
                    </a:p>
                  </a:txBody>
                  <a:tcPr/>
                </a:tc>
                <a:tc>
                  <a:txBody>
                    <a:bodyPr/>
                    <a:lstStyle/>
                    <a:p>
                      <a:r>
                        <a:rPr lang="en-US" altLang="en-US" dirty="0"/>
                        <a:t>P. Kumar et al.</a:t>
                      </a:r>
                      <a:endParaRPr lang="en-US" altLang="en-US" dirty="0"/>
                    </a:p>
                  </a:txBody>
                  <a:tcPr/>
                </a:tc>
                <a:tc>
                  <a:txBody>
                    <a:bodyPr/>
                    <a:lstStyle/>
                    <a:p>
                      <a:r>
                        <a:rPr lang="en-US" altLang="en-US"/>
                        <a:t>Personalized Music Recommendation Based on EEG and Facial Emotion Recognition, IEEE Sensors J.</a:t>
                      </a:r>
                      <a:endParaRPr lang="en-US" altLang="en-US"/>
                    </a:p>
                  </a:txBody>
                  <a:tcPr/>
                </a:tc>
                <a:tc>
                  <a:txBody>
                    <a:bodyPr/>
                    <a:lstStyle/>
                    <a:p>
                      <a:r>
                        <a:rPr lang="en-US" altLang="en-US"/>
                        <a:t>2022</a:t>
                      </a:r>
                      <a:endParaRPr lang="en-US" altLang="en-US"/>
                    </a:p>
                  </a:txBody>
                  <a:tcPr/>
                </a:tc>
                <a:tc>
                  <a:txBody>
                    <a:bodyPr/>
                    <a:lstStyle/>
                    <a:p>
                      <a:r>
                        <a:rPr lang="en-US" altLang="en-US" dirty="0"/>
                        <a:t>Integrates EEG and facial data to personalize music recommendations using biofeedback.</a:t>
                      </a:r>
                      <a:endParaRPr lang="en-US" altLang="en-US" dirty="0"/>
                    </a:p>
                  </a:txBody>
                  <a:tcPr/>
                </a:tc>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16250</Words>
  <Application>WPS Presentation</Application>
  <PresentationFormat>Custom</PresentationFormat>
  <Paragraphs>594</Paragraphs>
  <Slides>35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Calibri</vt:lpstr>
      <vt:lpstr>Arial</vt:lpstr>
      <vt:lpstr>Times New Roman</vt:lpstr>
      <vt:lpstr>Calibri</vt:lpstr>
      <vt:lpstr>Microsoft YaHei</vt:lpstr>
      <vt:lpstr>Arial Unicode MS</vt:lpstr>
      <vt:lpstr>Times New Roman</vt:lpstr>
      <vt:lpstr>Calibri Light</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abitha papareddy</cp:lastModifiedBy>
  <cp:revision>26</cp:revision>
  <dcterms:created xsi:type="dcterms:W3CDTF">2025-10-24T15:18:00Z</dcterms:created>
  <dcterms:modified xsi:type="dcterms:W3CDTF">2025-10-25T06:45:44Z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83BE6268AFFC48289AFDC301E7285709_12</vt:lpwstr>
  </property>
  <property fmtid="{D5CDD505-2E9C-101B-9397-08002B2CF9AE}" pid="3" name="KSOProductBuildVer">
    <vt:lpwstr>1033-12.2.0.23131</vt:lpwstr>
  </property>
</Properties>
</file>